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0"/>
  </p:notesMasterIdLst>
  <p:handoutMasterIdLst>
    <p:handoutMasterId r:id="rId61"/>
  </p:handoutMasterIdLst>
  <p:sldIdLst>
    <p:sldId id="270" r:id="rId2"/>
    <p:sldId id="271" r:id="rId3"/>
    <p:sldId id="272" r:id="rId4"/>
    <p:sldId id="274" r:id="rId5"/>
    <p:sldId id="320" r:id="rId6"/>
    <p:sldId id="309" r:id="rId7"/>
    <p:sldId id="273" r:id="rId8"/>
    <p:sldId id="318" r:id="rId9"/>
    <p:sldId id="306" r:id="rId10"/>
    <p:sldId id="278" r:id="rId11"/>
    <p:sldId id="279" r:id="rId12"/>
    <p:sldId id="303" r:id="rId13"/>
    <p:sldId id="305" r:id="rId14"/>
    <p:sldId id="319" r:id="rId15"/>
    <p:sldId id="276" r:id="rId16"/>
    <p:sldId id="321" r:id="rId17"/>
    <p:sldId id="280" r:id="rId18"/>
    <p:sldId id="281" r:id="rId19"/>
    <p:sldId id="308" r:id="rId20"/>
    <p:sldId id="311" r:id="rId21"/>
    <p:sldId id="310" r:id="rId22"/>
    <p:sldId id="312" r:id="rId23"/>
    <p:sldId id="322" r:id="rId24"/>
    <p:sldId id="313" r:id="rId25"/>
    <p:sldId id="314" r:id="rId26"/>
    <p:sldId id="315" r:id="rId27"/>
    <p:sldId id="316" r:id="rId28"/>
    <p:sldId id="317" r:id="rId29"/>
    <p:sldId id="324" r:id="rId30"/>
    <p:sldId id="323" r:id="rId31"/>
    <p:sldId id="282" r:id="rId32"/>
    <p:sldId id="283" r:id="rId33"/>
    <p:sldId id="284" r:id="rId34"/>
    <p:sldId id="285" r:id="rId35"/>
    <p:sldId id="286" r:id="rId36"/>
    <p:sldId id="287" r:id="rId37"/>
    <p:sldId id="288" r:id="rId38"/>
    <p:sldId id="291" r:id="rId39"/>
    <p:sldId id="289" r:id="rId40"/>
    <p:sldId id="290" r:id="rId41"/>
    <p:sldId id="299" r:id="rId42"/>
    <p:sldId id="257" r:id="rId43"/>
    <p:sldId id="258" r:id="rId44"/>
    <p:sldId id="260" r:id="rId45"/>
    <p:sldId id="259" r:id="rId46"/>
    <p:sldId id="262" r:id="rId47"/>
    <p:sldId id="264" r:id="rId48"/>
    <p:sldId id="265" r:id="rId49"/>
    <p:sldId id="266" r:id="rId50"/>
    <p:sldId id="267" r:id="rId51"/>
    <p:sldId id="256" r:id="rId52"/>
    <p:sldId id="268" r:id="rId53"/>
    <p:sldId id="269" r:id="rId54"/>
    <p:sldId id="263" r:id="rId55"/>
    <p:sldId id="261" r:id="rId56"/>
    <p:sldId id="300" r:id="rId57"/>
    <p:sldId id="301" r:id="rId58"/>
    <p:sldId id="293" r:id="rId5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8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C538D5-E0BF-5143-9F3F-0F19089989E1}" type="datetimeFigureOut">
              <a:rPr lang="en-US" smtClean="0"/>
              <a:t>12/17/15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DC3B85-109F-4A43-9246-AD58DEA3264D}" type="slidenum">
              <a:rPr lang="en-US" smtClean="0"/>
              <a:t>‹#›</a:t>
            </a:fld>
            <a:endParaRPr lang="en-US"/>
          </a:p>
        </p:txBody>
      </p:sp>
    </p:spTree>
    <p:extLst>
      <p:ext uri="{BB962C8B-B14F-4D97-AF65-F5344CB8AC3E}">
        <p14:creationId xmlns:p14="http://schemas.microsoft.com/office/powerpoint/2010/main" val="1185469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08F0F-2AC7-EA41-86E3-F7361886120E}" type="datetimeFigureOut">
              <a:rPr lang="en-US" smtClean="0"/>
              <a:t>12/17/15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631057-E4C9-6342-8A63-4BD42C622765}" type="slidenum">
              <a:rPr lang="en-US" smtClean="0"/>
              <a:t>‹#›</a:t>
            </a:fld>
            <a:endParaRPr lang="en-US"/>
          </a:p>
        </p:txBody>
      </p:sp>
    </p:spTree>
    <p:extLst>
      <p:ext uri="{BB962C8B-B14F-4D97-AF65-F5344CB8AC3E}">
        <p14:creationId xmlns:p14="http://schemas.microsoft.com/office/powerpoint/2010/main" val="33397384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silica content in magma varies, so the eruptions alternate in layers of lava then then eruptions of ash, cinder and bombs. These are tall, cone-shaped mts. Mt. Fuji in Japan, Mt. St. Helens in WA. They can be more than 4,800 meters tall.</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37931725" indent="-37474525">
              <a:defRPr sz="22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200">
                <a:solidFill>
                  <a:schemeClr val="tx1"/>
                </a:solidFill>
                <a:latin typeface="Arial" charset="0"/>
                <a:ea typeface="ＭＳ Ｐゴシック" charset="0"/>
              </a:defRPr>
            </a:lvl4pPr>
            <a:lvl5pPr>
              <a:defRPr sz="2200">
                <a:solidFill>
                  <a:schemeClr val="tx1"/>
                </a:solidFill>
                <a:latin typeface="Arial" charset="0"/>
                <a:ea typeface="ＭＳ Ｐゴシック" charset="0"/>
              </a:defRPr>
            </a:lvl5pPr>
            <a:lvl6pPr marL="457200" eaLnBrk="0" fontAlgn="base" hangingPunct="0">
              <a:spcBef>
                <a:spcPct val="0"/>
              </a:spcBef>
              <a:spcAft>
                <a:spcPct val="0"/>
              </a:spcAft>
              <a:defRPr sz="2200">
                <a:solidFill>
                  <a:schemeClr val="tx1"/>
                </a:solidFill>
                <a:latin typeface="Arial" charset="0"/>
                <a:ea typeface="ＭＳ Ｐゴシック" charset="0"/>
              </a:defRPr>
            </a:lvl6pPr>
            <a:lvl7pPr marL="914400" eaLnBrk="0" fontAlgn="base" hangingPunct="0">
              <a:spcBef>
                <a:spcPct val="0"/>
              </a:spcBef>
              <a:spcAft>
                <a:spcPct val="0"/>
              </a:spcAft>
              <a:defRPr sz="2200">
                <a:solidFill>
                  <a:schemeClr val="tx1"/>
                </a:solidFill>
                <a:latin typeface="Arial" charset="0"/>
                <a:ea typeface="ＭＳ Ｐゴシック" charset="0"/>
              </a:defRPr>
            </a:lvl7pPr>
            <a:lvl8pPr marL="1371600" eaLnBrk="0" fontAlgn="base" hangingPunct="0">
              <a:spcBef>
                <a:spcPct val="0"/>
              </a:spcBef>
              <a:spcAft>
                <a:spcPct val="0"/>
              </a:spcAft>
              <a:defRPr sz="2200">
                <a:solidFill>
                  <a:schemeClr val="tx1"/>
                </a:solidFill>
                <a:latin typeface="Arial" charset="0"/>
                <a:ea typeface="ＭＳ Ｐゴシック" charset="0"/>
              </a:defRPr>
            </a:lvl8pPr>
            <a:lvl9pPr marL="1828800" eaLnBrk="0" fontAlgn="base" hangingPunct="0">
              <a:spcBef>
                <a:spcPct val="0"/>
              </a:spcBef>
              <a:spcAft>
                <a:spcPct val="0"/>
              </a:spcAft>
              <a:defRPr sz="2200">
                <a:solidFill>
                  <a:schemeClr val="tx1"/>
                </a:solidFill>
                <a:latin typeface="Arial" charset="0"/>
                <a:ea typeface="ＭＳ Ｐゴシック" charset="0"/>
              </a:defRPr>
            </a:lvl9pPr>
          </a:lstStyle>
          <a:p>
            <a:fld id="{9FE76100-9EAC-F340-AC58-02A75A01D9F0}" type="slidenum">
              <a:rPr lang="en-US" sz="1200"/>
              <a:pPr/>
              <a:t>8</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wide, gently sloping mountain, made of thin layers of lava. Ex. Mauna Loa in HI – 9,000 meters from the ocean floor. Often formed by hot spots.</a:t>
            </a:r>
          </a:p>
          <a:p>
            <a:r>
              <a:rPr lang="en-US">
                <a:ea typeface="ＭＳ Ｐゴシック" charset="0"/>
                <a:cs typeface="ＭＳ Ｐゴシック" charset="0"/>
              </a:rPr>
              <a:t>5-6 km in diameter </a:t>
            </a:r>
            <a:r>
              <a:rPr lang="en-US" b="1">
                <a:ea typeface="ＭＳ Ｐゴシック" charset="0"/>
                <a:cs typeface="ＭＳ Ｐゴシック" charset="0"/>
              </a:rPr>
              <a:t>(</a:t>
            </a:r>
            <a:r>
              <a:rPr lang="en-US">
                <a:ea typeface="ＭＳ Ｐゴシック" charset="0"/>
                <a:cs typeface="ＭＳ Ｐゴシック" charset="0"/>
              </a:rPr>
              <a:t>3 to 4 mi) </a:t>
            </a:r>
          </a:p>
          <a:p>
            <a:r>
              <a:rPr lang="en-US">
                <a:ea typeface="ＭＳ Ｐゴシック" charset="0"/>
                <a:cs typeface="ＭＳ Ｐゴシック" charset="0"/>
              </a:rPr>
              <a:t>460 to 610 m (1,500 to 2,000 ft) in height</a:t>
            </a:r>
          </a:p>
          <a:p>
            <a:r>
              <a:rPr lang="en-US">
                <a:ea typeface="ＭＳ Ｐゴシック" charset="0"/>
                <a:cs typeface="ＭＳ Ｐゴシック" charset="0"/>
              </a:rPr>
              <a:t>Bakckground volcano is </a:t>
            </a:r>
            <a:r>
              <a:rPr lang="en-US" b="1">
                <a:ea typeface="ＭＳ Ｐゴシック" charset="0"/>
                <a:cs typeface="ＭＳ Ｐゴシック" charset="0"/>
              </a:rPr>
              <a:t>Belknap84_belknap_shield_volcano_10-01-84.jpg Belknap Shield Volcano, Oregon. USGS Photograph taken on October 1, 1984, by Lyn Topinka. </a:t>
            </a:r>
            <a:endParaRPr lang="en-US">
              <a:ea typeface="ＭＳ Ｐゴシック" charset="0"/>
              <a:cs typeface="ＭＳ Ｐゴシック"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37931725" indent="-37474525">
              <a:defRPr sz="22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200">
                <a:solidFill>
                  <a:schemeClr val="tx1"/>
                </a:solidFill>
                <a:latin typeface="Arial" charset="0"/>
                <a:ea typeface="ＭＳ Ｐゴシック" charset="0"/>
              </a:defRPr>
            </a:lvl4pPr>
            <a:lvl5pPr>
              <a:defRPr sz="2200">
                <a:solidFill>
                  <a:schemeClr val="tx1"/>
                </a:solidFill>
                <a:latin typeface="Arial" charset="0"/>
                <a:ea typeface="ＭＳ Ｐゴシック" charset="0"/>
              </a:defRPr>
            </a:lvl5pPr>
            <a:lvl6pPr marL="457200" eaLnBrk="0" fontAlgn="base" hangingPunct="0">
              <a:spcBef>
                <a:spcPct val="0"/>
              </a:spcBef>
              <a:spcAft>
                <a:spcPct val="0"/>
              </a:spcAft>
              <a:defRPr sz="2200">
                <a:solidFill>
                  <a:schemeClr val="tx1"/>
                </a:solidFill>
                <a:latin typeface="Arial" charset="0"/>
                <a:ea typeface="ＭＳ Ｐゴシック" charset="0"/>
              </a:defRPr>
            </a:lvl6pPr>
            <a:lvl7pPr marL="914400" eaLnBrk="0" fontAlgn="base" hangingPunct="0">
              <a:spcBef>
                <a:spcPct val="0"/>
              </a:spcBef>
              <a:spcAft>
                <a:spcPct val="0"/>
              </a:spcAft>
              <a:defRPr sz="2200">
                <a:solidFill>
                  <a:schemeClr val="tx1"/>
                </a:solidFill>
                <a:latin typeface="Arial" charset="0"/>
                <a:ea typeface="ＭＳ Ｐゴシック" charset="0"/>
              </a:defRPr>
            </a:lvl7pPr>
            <a:lvl8pPr marL="1371600" eaLnBrk="0" fontAlgn="base" hangingPunct="0">
              <a:spcBef>
                <a:spcPct val="0"/>
              </a:spcBef>
              <a:spcAft>
                <a:spcPct val="0"/>
              </a:spcAft>
              <a:defRPr sz="2200">
                <a:solidFill>
                  <a:schemeClr val="tx1"/>
                </a:solidFill>
                <a:latin typeface="Arial" charset="0"/>
                <a:ea typeface="ＭＳ Ｐゴシック" charset="0"/>
              </a:defRPr>
            </a:lvl8pPr>
            <a:lvl9pPr marL="1828800" eaLnBrk="0" fontAlgn="base" hangingPunct="0">
              <a:spcBef>
                <a:spcPct val="0"/>
              </a:spcBef>
              <a:spcAft>
                <a:spcPct val="0"/>
              </a:spcAft>
              <a:defRPr sz="2200">
                <a:solidFill>
                  <a:schemeClr val="tx1"/>
                </a:solidFill>
                <a:latin typeface="Arial" charset="0"/>
                <a:ea typeface="ＭＳ Ｐゴシック" charset="0"/>
              </a:defRPr>
            </a:lvl9pPr>
          </a:lstStyle>
          <a:p>
            <a:fld id="{62E4D2B2-6598-EF45-84F8-CC64A07E2BE7}" type="slidenum">
              <a:rPr lang="en-US" sz="1200"/>
              <a:pPr/>
              <a:t>16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when thin lava flows out of several long cracks in an area. After millions of years, repeated floods can form high, level plateaus. Ex. Columbia Plateau that covers parts of WA, OR, and Idaho.</a:t>
            </a:r>
          </a:p>
          <a:p>
            <a:r>
              <a:rPr lang="en-US">
                <a:ea typeface="ＭＳ Ｐゴシック" charset="0"/>
                <a:cs typeface="ＭＳ Ｐゴシック" charset="0"/>
              </a:rPr>
              <a:t>Picture of Columbia Plateau that covers parts of Washington State, Oregon and Idaho</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37931725" indent="-37474525">
              <a:defRPr sz="22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200">
                <a:solidFill>
                  <a:schemeClr val="tx1"/>
                </a:solidFill>
                <a:latin typeface="Arial" charset="0"/>
                <a:ea typeface="ＭＳ Ｐゴシック" charset="0"/>
              </a:defRPr>
            </a:lvl4pPr>
            <a:lvl5pPr>
              <a:defRPr sz="2200">
                <a:solidFill>
                  <a:schemeClr val="tx1"/>
                </a:solidFill>
                <a:latin typeface="Arial" charset="0"/>
                <a:ea typeface="ＭＳ Ｐゴシック" charset="0"/>
              </a:defRPr>
            </a:lvl5pPr>
            <a:lvl6pPr marL="457200" eaLnBrk="0" fontAlgn="base" hangingPunct="0">
              <a:spcBef>
                <a:spcPct val="0"/>
              </a:spcBef>
              <a:spcAft>
                <a:spcPct val="0"/>
              </a:spcAft>
              <a:defRPr sz="2200">
                <a:solidFill>
                  <a:schemeClr val="tx1"/>
                </a:solidFill>
                <a:latin typeface="Arial" charset="0"/>
                <a:ea typeface="ＭＳ Ｐゴシック" charset="0"/>
              </a:defRPr>
            </a:lvl6pPr>
            <a:lvl7pPr marL="914400" eaLnBrk="0" fontAlgn="base" hangingPunct="0">
              <a:spcBef>
                <a:spcPct val="0"/>
              </a:spcBef>
              <a:spcAft>
                <a:spcPct val="0"/>
              </a:spcAft>
              <a:defRPr sz="2200">
                <a:solidFill>
                  <a:schemeClr val="tx1"/>
                </a:solidFill>
                <a:latin typeface="Arial" charset="0"/>
                <a:ea typeface="ＭＳ Ｐゴシック" charset="0"/>
              </a:defRPr>
            </a:lvl7pPr>
            <a:lvl8pPr marL="1371600" eaLnBrk="0" fontAlgn="base" hangingPunct="0">
              <a:spcBef>
                <a:spcPct val="0"/>
              </a:spcBef>
              <a:spcAft>
                <a:spcPct val="0"/>
              </a:spcAft>
              <a:defRPr sz="2200">
                <a:solidFill>
                  <a:schemeClr val="tx1"/>
                </a:solidFill>
                <a:latin typeface="Arial" charset="0"/>
                <a:ea typeface="ＭＳ Ｐゴシック" charset="0"/>
              </a:defRPr>
            </a:lvl8pPr>
            <a:lvl9pPr marL="1828800" eaLnBrk="0" fontAlgn="base" hangingPunct="0">
              <a:spcBef>
                <a:spcPct val="0"/>
              </a:spcBef>
              <a:spcAft>
                <a:spcPct val="0"/>
              </a:spcAft>
              <a:defRPr sz="2200">
                <a:solidFill>
                  <a:schemeClr val="tx1"/>
                </a:solidFill>
                <a:latin typeface="Arial" charset="0"/>
                <a:ea typeface="ＭＳ Ｐゴシック" charset="0"/>
              </a:defRPr>
            </a:lvl9pPr>
          </a:lstStyle>
          <a:p>
            <a:fld id="{FCFA46B9-5AC3-0346-9F55-CED6646D2636}" type="slidenum">
              <a:rPr lang="en-US" sz="1200"/>
              <a:pPr/>
              <a:t>23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99BB9E-C038-4D17-B5C9-107E1B1C2E03}" type="slidenum">
              <a:rPr lang="en-GB" smtClean="0"/>
              <a:pPr>
                <a:defRPr/>
              </a:pPr>
              <a:t>‹#›</a:t>
            </a:fld>
            <a:endParaRPr lang="en-GB"/>
          </a:p>
        </p:txBody>
      </p:sp>
    </p:spTree>
    <p:extLst>
      <p:ext uri="{BB962C8B-B14F-4D97-AF65-F5344CB8AC3E}">
        <p14:creationId xmlns:p14="http://schemas.microsoft.com/office/powerpoint/2010/main" val="121205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99BB9E-C038-4D17-B5C9-107E1B1C2E03}" type="slidenum">
              <a:rPr lang="en-GB" smtClean="0"/>
              <a:pPr>
                <a:defRPr/>
              </a:pPr>
              <a:t>‹#›</a:t>
            </a:fld>
            <a:endParaRPr lang="en-GB"/>
          </a:p>
        </p:txBody>
      </p:sp>
    </p:spTree>
    <p:extLst>
      <p:ext uri="{BB962C8B-B14F-4D97-AF65-F5344CB8AC3E}">
        <p14:creationId xmlns:p14="http://schemas.microsoft.com/office/powerpoint/2010/main" val="127279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99BB9E-C038-4D17-B5C9-107E1B1C2E03}" type="slidenum">
              <a:rPr lang="en-GB" smtClean="0"/>
              <a:pPr>
                <a:defRPr/>
              </a:pPr>
              <a:t>‹#›</a:t>
            </a:fld>
            <a:endParaRPr lang="en-GB"/>
          </a:p>
        </p:txBody>
      </p:sp>
    </p:spTree>
    <p:extLst>
      <p:ext uri="{BB962C8B-B14F-4D97-AF65-F5344CB8AC3E}">
        <p14:creationId xmlns:p14="http://schemas.microsoft.com/office/powerpoint/2010/main" val="1308477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smtClean="0"/>
              <a:t>Klicka här för att ändra format</a:t>
            </a:r>
            <a:endParaRPr lang="en-GB"/>
          </a:p>
        </p:txBody>
      </p:sp>
      <p:sp>
        <p:nvSpPr>
          <p:cNvPr id="3" name="Platshållare för innehåll 2"/>
          <p:cNvSpPr>
            <a:spLocks noGrp="1"/>
          </p:cNvSpPr>
          <p:nvPr>
            <p:ph sz="half" idx="1"/>
          </p:nvPr>
        </p:nvSpPr>
        <p:spPr>
          <a:xfrm>
            <a:off x="457200" y="1600200"/>
            <a:ext cx="40386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text 3"/>
          <p:cNvSpPr>
            <a:spLocks noGrp="1"/>
          </p:cNvSpPr>
          <p:nvPr>
            <p:ph type="body" sz="half" idx="2"/>
          </p:nvPr>
        </p:nvSpPr>
        <p:spPr>
          <a:xfrm>
            <a:off x="4648200" y="1600200"/>
            <a:ext cx="40386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36EB21-50E1-4CC3-8BA3-DBE09F33374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smtClean="0"/>
              <a:t>Klicka här för att ändra format</a:t>
            </a:r>
            <a:endParaRPr lang="en-GB"/>
          </a:p>
        </p:txBody>
      </p:sp>
      <p:sp>
        <p:nvSpPr>
          <p:cNvPr id="3" name="Platshållare för text 2"/>
          <p:cNvSpPr>
            <a:spLocks noGrp="1"/>
          </p:cNvSpPr>
          <p:nvPr>
            <p:ph type="body" sz="half" idx="1"/>
          </p:nvPr>
        </p:nvSpPr>
        <p:spPr>
          <a:xfrm>
            <a:off x="457200" y="1600200"/>
            <a:ext cx="40386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innehåll 3"/>
          <p:cNvSpPr>
            <a:spLocks noGrp="1"/>
          </p:cNvSpPr>
          <p:nvPr>
            <p:ph sz="half" idx="2"/>
          </p:nvPr>
        </p:nvSpPr>
        <p:spPr>
          <a:xfrm>
            <a:off x="4648200" y="1600200"/>
            <a:ext cx="40386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06E1C7C-DC31-4222-9950-3C57A3F9205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i="1">
                <a:solidFill>
                  <a:srgbClr val="F05D21"/>
                </a:solidFill>
                <a:effectLst>
                  <a:outerShdw blurRad="50800" dist="38100" algn="l" rotWithShape="0">
                    <a:prstClr val="black">
                      <a:alpha val="40000"/>
                    </a:prstClr>
                  </a:outerShdw>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F05D21"/>
                </a:solidFill>
              </a:defRPr>
            </a:lvl1pPr>
            <a:lvl2pPr>
              <a:defRPr>
                <a:solidFill>
                  <a:srgbClr val="F05D21"/>
                </a:solidFill>
              </a:defRPr>
            </a:lvl2pPr>
            <a:lvl3pPr>
              <a:defRPr>
                <a:solidFill>
                  <a:srgbClr val="F05D21"/>
                </a:solidFill>
              </a:defRPr>
            </a:lvl3pPr>
            <a:lvl4pPr>
              <a:defRPr>
                <a:solidFill>
                  <a:srgbClr val="F05D21"/>
                </a:solidFill>
              </a:defRPr>
            </a:lvl4pPr>
            <a:lvl5pPr>
              <a:defRPr>
                <a:solidFill>
                  <a:srgbClr val="F05D2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99BB9E-C038-4D17-B5C9-107E1B1C2E03}" type="slidenum">
              <a:rPr lang="en-GB" smtClean="0"/>
              <a:pPr>
                <a:defRPr/>
              </a:pPr>
              <a:t>‹#›</a:t>
            </a:fld>
            <a:endParaRPr lang="en-GB"/>
          </a:p>
        </p:txBody>
      </p:sp>
    </p:spTree>
    <p:extLst>
      <p:ext uri="{BB962C8B-B14F-4D97-AF65-F5344CB8AC3E}">
        <p14:creationId xmlns:p14="http://schemas.microsoft.com/office/powerpoint/2010/main" val="114742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99BB9E-C038-4D17-B5C9-107E1B1C2E03}" type="slidenum">
              <a:rPr lang="en-GB" smtClean="0"/>
              <a:pPr>
                <a:defRPr/>
              </a:pPr>
              <a:t>‹#›</a:t>
            </a:fld>
            <a:endParaRPr lang="en-GB"/>
          </a:p>
        </p:txBody>
      </p:sp>
    </p:spTree>
    <p:extLst>
      <p:ext uri="{BB962C8B-B14F-4D97-AF65-F5344CB8AC3E}">
        <p14:creationId xmlns:p14="http://schemas.microsoft.com/office/powerpoint/2010/main" val="63331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F99BB9E-C038-4D17-B5C9-107E1B1C2E03}" type="slidenum">
              <a:rPr lang="en-GB" smtClean="0"/>
              <a:pPr>
                <a:defRPr/>
              </a:pPr>
              <a:t>‹#›</a:t>
            </a:fld>
            <a:endParaRPr lang="en-GB"/>
          </a:p>
        </p:txBody>
      </p:sp>
    </p:spTree>
    <p:extLst>
      <p:ext uri="{BB962C8B-B14F-4D97-AF65-F5344CB8AC3E}">
        <p14:creationId xmlns:p14="http://schemas.microsoft.com/office/powerpoint/2010/main" val="182374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F99BB9E-C038-4D17-B5C9-107E1B1C2E03}" type="slidenum">
              <a:rPr lang="en-GB" smtClean="0"/>
              <a:pPr>
                <a:defRPr/>
              </a:pPr>
              <a:t>‹#›</a:t>
            </a:fld>
            <a:endParaRPr lang="en-GB"/>
          </a:p>
        </p:txBody>
      </p:sp>
    </p:spTree>
    <p:extLst>
      <p:ext uri="{BB962C8B-B14F-4D97-AF65-F5344CB8AC3E}">
        <p14:creationId xmlns:p14="http://schemas.microsoft.com/office/powerpoint/2010/main" val="346660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F99BB9E-C038-4D17-B5C9-107E1B1C2E03}" type="slidenum">
              <a:rPr lang="en-GB" smtClean="0"/>
              <a:pPr>
                <a:defRPr/>
              </a:pPr>
              <a:t>‹#›</a:t>
            </a:fld>
            <a:endParaRPr lang="en-GB"/>
          </a:p>
        </p:txBody>
      </p:sp>
    </p:spTree>
    <p:extLst>
      <p:ext uri="{BB962C8B-B14F-4D97-AF65-F5344CB8AC3E}">
        <p14:creationId xmlns:p14="http://schemas.microsoft.com/office/powerpoint/2010/main" val="4415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F99BB9E-C038-4D17-B5C9-107E1B1C2E03}" type="slidenum">
              <a:rPr lang="en-GB" smtClean="0"/>
              <a:pPr>
                <a:defRPr/>
              </a:pPr>
              <a:t>‹#›</a:t>
            </a:fld>
            <a:endParaRPr lang="en-GB"/>
          </a:p>
        </p:txBody>
      </p:sp>
    </p:spTree>
    <p:extLst>
      <p:ext uri="{BB962C8B-B14F-4D97-AF65-F5344CB8AC3E}">
        <p14:creationId xmlns:p14="http://schemas.microsoft.com/office/powerpoint/2010/main" val="396256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F99BB9E-C038-4D17-B5C9-107E1B1C2E03}" type="slidenum">
              <a:rPr lang="en-GB" smtClean="0"/>
              <a:pPr>
                <a:defRPr/>
              </a:pPr>
              <a:t>‹#›</a:t>
            </a:fld>
            <a:endParaRPr lang="en-GB"/>
          </a:p>
        </p:txBody>
      </p:sp>
    </p:spTree>
    <p:extLst>
      <p:ext uri="{BB962C8B-B14F-4D97-AF65-F5344CB8AC3E}">
        <p14:creationId xmlns:p14="http://schemas.microsoft.com/office/powerpoint/2010/main" val="423730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F99BB9E-C038-4D17-B5C9-107E1B1C2E03}" type="slidenum">
              <a:rPr lang="en-GB" smtClean="0"/>
              <a:pPr>
                <a:defRPr/>
              </a:pPr>
              <a:t>‹#›</a:t>
            </a:fld>
            <a:endParaRPr lang="en-GB"/>
          </a:p>
        </p:txBody>
      </p:sp>
    </p:spTree>
    <p:extLst>
      <p:ext uri="{BB962C8B-B14F-4D97-AF65-F5344CB8AC3E}">
        <p14:creationId xmlns:p14="http://schemas.microsoft.com/office/powerpoint/2010/main" val="13176861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altLang="zh-CN"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ltLang="zh-CN"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5F99BB9E-C038-4D17-B5C9-107E1B1C2E03}"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1" fontAlgn="base" hangingPunct="1">
        <a:spcBef>
          <a:spcPct val="0"/>
        </a:spcBef>
        <a:spcAft>
          <a:spcPct val="0"/>
        </a:spcAft>
        <a:defRPr sz="4400" kern="1200">
          <a:solidFill>
            <a:srgbClr val="F05D2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F05D2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rgbClr val="F05D2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rgbClr val="F05D2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rgbClr val="F05D2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rgbClr val="F05D2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1.jpg"/><Relationship Id="rId5" Type="http://schemas.openxmlformats.org/officeDocument/2006/relationships/image" Target="../media/image22.jpg"/><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7.jpeg"/><Relationship Id="rId5" Type="http://schemas.openxmlformats.org/officeDocument/2006/relationships/image" Target="../media/image12.jpg"/><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g"/><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 Id="rId3"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43.jpg"/><Relationship Id="rId5" Type="http://schemas.openxmlformats.org/officeDocument/2006/relationships/image" Target="../media/image44.jpg"/><Relationship Id="rId1" Type="http://schemas.openxmlformats.org/officeDocument/2006/relationships/slideLayout" Target="../slideLayouts/slideLayout6.xml"/><Relationship Id="rId2"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pload.wikimedia.org/wikipedia/commons/4/41/Galunggung_lahar.jpg" TargetMode="External"/><Relationship Id="rId3" Type="http://schemas.openxmlformats.org/officeDocument/2006/relationships/image" Target="../media/image4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 Id="rId3" Type="http://schemas.openxmlformats.org/officeDocument/2006/relationships/image" Target="../media/image5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eg"/></Relationships>
</file>

<file path=ppt/slides/_rels/slide58.xml.rels><?xml version="1.0" encoding="UTF-8" standalone="yes"?>
<Relationships xmlns="http://schemas.openxmlformats.org/package/2006/relationships"><Relationship Id="rId3" Type="http://schemas.openxmlformats.org/officeDocument/2006/relationships/hyperlink" Target="http://volcano.oregonstate.edu/" TargetMode="External"/><Relationship Id="rId4" Type="http://schemas.openxmlformats.org/officeDocument/2006/relationships/hyperlink" Target="http://www.physicalgeography.net/fundamentals/chapter10.html" TargetMode="External"/><Relationship Id="rId5" Type="http://schemas.openxmlformats.org/officeDocument/2006/relationships/hyperlink" Target="http://volcanoes.usgs.gov/hazards/index.php" TargetMode="External"/><Relationship Id="rId1" Type="http://schemas.openxmlformats.org/officeDocument/2006/relationships/slideLayout" Target="../slideLayouts/slideLayout2.xml"/><Relationship Id="rId2" Type="http://schemas.openxmlformats.org/officeDocument/2006/relationships/hyperlink" Target="http://greenfieldgeography.wikispaces.com/IGCSE+Plate+Tectonics+and+GCSE+Plate+Tectonic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5"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gif"/><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tz_thtglFe8/TpsXO12iTaI/AAAAAAAAAcs/-Zx_dtY2SDE/s1600/volcano.jpg"/>
          <p:cNvPicPr>
            <a:picLocks noChangeAspect="1" noChangeArrowheads="1"/>
          </p:cNvPicPr>
          <p:nvPr/>
        </p:nvPicPr>
        <p:blipFill>
          <a:blip r:embed="rId2" cstate="print"/>
          <a:srcRect r="727"/>
          <a:stretch>
            <a:fillRect/>
          </a:stretch>
        </p:blipFill>
        <p:spPr bwMode="auto">
          <a:xfrm>
            <a:off x="0" y="0"/>
            <a:ext cx="9144000" cy="6858000"/>
          </a:xfrm>
          <a:prstGeom prst="rect">
            <a:avLst/>
          </a:prstGeom>
          <a:noFill/>
        </p:spPr>
      </p:pic>
      <p:sp>
        <p:nvSpPr>
          <p:cNvPr id="4" name="Rubrik 3"/>
          <p:cNvSpPr>
            <a:spLocks noGrp="1"/>
          </p:cNvSpPr>
          <p:nvPr>
            <p:ph type="ctrTitle"/>
          </p:nvPr>
        </p:nvSpPr>
        <p:spPr>
          <a:xfrm>
            <a:off x="838200" y="609600"/>
            <a:ext cx="7772400" cy="1470025"/>
          </a:xfrm>
        </p:spPr>
        <p:txBody>
          <a:bodyPr/>
          <a:lstStyle/>
          <a:p>
            <a:r>
              <a:rPr lang="sv-SE" sz="9600" dirty="0" err="1" smtClean="0">
                <a:solidFill>
                  <a:schemeClr val="bg1"/>
                </a:solidFill>
                <a:effectLst>
                  <a:outerShdw blurRad="38100" dist="38100" dir="2700000" algn="tl">
                    <a:srgbClr val="000000">
                      <a:alpha val="43137"/>
                    </a:srgbClr>
                  </a:outerShdw>
                </a:effectLst>
              </a:rPr>
              <a:t>Volcanoes</a:t>
            </a:r>
            <a:r>
              <a:rPr lang="sv-SE" sz="9600" dirty="0" smtClean="0">
                <a:solidFill>
                  <a:schemeClr val="bg1"/>
                </a:solidFill>
                <a:effectLst>
                  <a:outerShdw blurRad="38100" dist="38100" dir="2700000" algn="tl">
                    <a:srgbClr val="000000">
                      <a:alpha val="43137"/>
                    </a:srgbClr>
                  </a:outerShdw>
                </a:effectLst>
              </a:rPr>
              <a:t> </a:t>
            </a:r>
            <a:endParaRPr lang="sv-SE" sz="9600" dirty="0">
              <a:solidFill>
                <a:schemeClr val="bg1"/>
              </a:solidFill>
              <a:effectLst>
                <a:outerShdw blurRad="38100" dist="38100" dir="2700000" algn="tl">
                  <a:srgbClr val="000000">
                    <a:alpha val="43137"/>
                  </a:srgbClr>
                </a:outerShdw>
              </a:effectLst>
            </a:endParaRPr>
          </a:p>
        </p:txBody>
      </p:sp>
      <p:sp>
        <p:nvSpPr>
          <p:cNvPr id="5" name="Underrubrik 4"/>
          <p:cNvSpPr>
            <a:spLocks noGrp="1"/>
          </p:cNvSpPr>
          <p:nvPr>
            <p:ph type="subTitle" idx="1"/>
          </p:nvPr>
        </p:nvSpPr>
        <p:spPr>
          <a:xfrm>
            <a:off x="1371600" y="2057400"/>
            <a:ext cx="6400800" cy="2514600"/>
          </a:xfrm>
        </p:spPr>
        <p:txBody>
          <a:bodyPr/>
          <a:lstStyle/>
          <a:p>
            <a:r>
              <a:rPr lang="sv-SE" sz="4400" b="1" dirty="0" err="1" smtClean="0"/>
              <a:t>Spaced</a:t>
            </a:r>
            <a:r>
              <a:rPr lang="sv-SE" sz="4400" b="1" dirty="0" smtClean="0"/>
              <a:t> Learning</a:t>
            </a:r>
          </a:p>
          <a:p>
            <a:r>
              <a:rPr lang="sv-SE" dirty="0" smtClean="0"/>
              <a:t>Look and Listen</a:t>
            </a:r>
          </a:p>
          <a:p>
            <a:r>
              <a:rPr lang="sv-SE" dirty="0" smtClean="0"/>
              <a:t>DO NOT WRITE </a:t>
            </a:r>
          </a:p>
          <a:p>
            <a:r>
              <a:rPr lang="sv-SE" dirty="0" err="1" smtClean="0"/>
              <a:t>until</a:t>
            </a:r>
            <a:r>
              <a:rPr lang="sv-SE" dirty="0" smtClean="0"/>
              <a:t> </a:t>
            </a:r>
            <a:r>
              <a:rPr lang="sv-SE" dirty="0" err="1" smtClean="0"/>
              <a:t>told</a:t>
            </a:r>
            <a:r>
              <a:rPr lang="sv-SE" dirty="0" smtClean="0"/>
              <a:t> </a:t>
            </a:r>
            <a:r>
              <a:rPr lang="sv-SE" dirty="0" err="1" smtClean="0"/>
              <a:t>to</a:t>
            </a:r>
            <a:endParaRPr lang="sv-SE"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Example</a:t>
            </a:r>
            <a:r>
              <a:rPr lang="sv-SE" dirty="0" smtClean="0"/>
              <a:t> - </a:t>
            </a:r>
            <a:r>
              <a:rPr lang="sv-SE" smtClean="0"/>
              <a:t>stratovolcano</a:t>
            </a:r>
            <a:endParaRPr lang="sv-SE" dirty="0"/>
          </a:p>
        </p:txBody>
      </p:sp>
      <p:sp>
        <p:nvSpPr>
          <p:cNvPr id="3" name="Platshållare för innehåll 2"/>
          <p:cNvSpPr>
            <a:spLocks noGrp="1"/>
          </p:cNvSpPr>
          <p:nvPr>
            <p:ph idx="1"/>
          </p:nvPr>
        </p:nvSpPr>
        <p:spPr>
          <a:xfrm>
            <a:off x="457200" y="1600201"/>
            <a:ext cx="8229600" cy="1143000"/>
          </a:xfrm>
        </p:spPr>
        <p:txBody>
          <a:bodyPr/>
          <a:lstStyle/>
          <a:p>
            <a:r>
              <a:rPr lang="sv-SE" dirty="0" smtClean="0"/>
              <a:t>Mount Pinatubo, Luzon, </a:t>
            </a:r>
            <a:r>
              <a:rPr lang="sv-SE" dirty="0" err="1" smtClean="0"/>
              <a:t>Philipines</a:t>
            </a:r>
            <a:endParaRPr lang="sv-SE" dirty="0"/>
          </a:p>
        </p:txBody>
      </p:sp>
      <p:pic>
        <p:nvPicPr>
          <p:cNvPr id="16388" name="Picture 4" descr="http://pubs.usgs.gov/pinatubo/punong1/fig4a.jpg"/>
          <p:cNvPicPr>
            <a:picLocks noChangeAspect="1" noChangeArrowheads="1"/>
          </p:cNvPicPr>
          <p:nvPr/>
        </p:nvPicPr>
        <p:blipFill>
          <a:blip r:embed="rId2" cstate="print"/>
          <a:srcRect/>
          <a:stretch>
            <a:fillRect/>
          </a:stretch>
        </p:blipFill>
        <p:spPr bwMode="auto">
          <a:xfrm>
            <a:off x="0" y="2362200"/>
            <a:ext cx="3200400" cy="2163471"/>
          </a:xfrm>
          <a:prstGeom prst="rect">
            <a:avLst/>
          </a:prstGeom>
          <a:noFill/>
        </p:spPr>
      </p:pic>
      <p:pic>
        <p:nvPicPr>
          <p:cNvPr id="16390" name="Picture 6" descr="http://static.guim.co.uk/sys-images/Technology/Pix/pictures/2009/10/21/1256124500714/Mount-Pinatubo-eruption-i-001.jpg"/>
          <p:cNvPicPr>
            <a:picLocks noChangeAspect="1" noChangeArrowheads="1"/>
          </p:cNvPicPr>
          <p:nvPr/>
        </p:nvPicPr>
        <p:blipFill>
          <a:blip r:embed="rId3" cstate="print"/>
          <a:srcRect/>
          <a:stretch>
            <a:fillRect/>
          </a:stretch>
        </p:blipFill>
        <p:spPr bwMode="auto">
          <a:xfrm>
            <a:off x="2438400" y="3048000"/>
            <a:ext cx="4381500" cy="2628900"/>
          </a:xfrm>
          <a:prstGeom prst="rect">
            <a:avLst/>
          </a:prstGeom>
          <a:noFill/>
        </p:spPr>
      </p:pic>
      <p:pic>
        <p:nvPicPr>
          <p:cNvPr id="16392" name="Picture 8" descr="http://www.essencesonline.com/LightFreq_pinatubo.jpg"/>
          <p:cNvPicPr>
            <a:picLocks noChangeAspect="1" noChangeArrowheads="1"/>
          </p:cNvPicPr>
          <p:nvPr/>
        </p:nvPicPr>
        <p:blipFill>
          <a:blip r:embed="rId4" cstate="print"/>
          <a:srcRect/>
          <a:stretch>
            <a:fillRect/>
          </a:stretch>
        </p:blipFill>
        <p:spPr bwMode="auto">
          <a:xfrm>
            <a:off x="5238273" y="4267200"/>
            <a:ext cx="3905727" cy="2590800"/>
          </a:xfrm>
          <a:prstGeom prst="rect">
            <a:avLst/>
          </a:prstGeom>
          <a:noFill/>
        </p:spPr>
      </p:pic>
      <p:sp>
        <p:nvSpPr>
          <p:cNvPr id="8" name="textruta 7"/>
          <p:cNvSpPr txBox="1"/>
          <p:nvPr/>
        </p:nvSpPr>
        <p:spPr>
          <a:xfrm>
            <a:off x="152400" y="3962400"/>
            <a:ext cx="1345240" cy="584775"/>
          </a:xfrm>
          <a:prstGeom prst="rect">
            <a:avLst/>
          </a:prstGeom>
          <a:noFill/>
        </p:spPr>
        <p:txBody>
          <a:bodyPr wrap="none" rtlCol="0">
            <a:spAutoFit/>
          </a:bodyPr>
          <a:lstStyle/>
          <a:p>
            <a:r>
              <a:rPr lang="sv-SE" sz="3200" dirty="0" err="1" smtClean="0">
                <a:solidFill>
                  <a:srgbClr val="FFFF00"/>
                </a:solidFill>
                <a:effectLst>
                  <a:outerShdw blurRad="38100" dist="38100" dir="2700000" algn="tl">
                    <a:srgbClr val="000000">
                      <a:alpha val="43137"/>
                    </a:srgbClr>
                  </a:outerShdw>
                </a:effectLst>
              </a:rPr>
              <a:t>before</a:t>
            </a:r>
            <a:endParaRPr lang="sv-SE" dirty="0">
              <a:solidFill>
                <a:srgbClr val="FFFF00"/>
              </a:solidFill>
              <a:effectLst>
                <a:outerShdw blurRad="38100" dist="38100" dir="2700000" algn="tl">
                  <a:srgbClr val="000000">
                    <a:alpha val="43137"/>
                  </a:srgbClr>
                </a:outerShdw>
              </a:effectLst>
            </a:endParaRPr>
          </a:p>
        </p:txBody>
      </p:sp>
      <p:sp>
        <p:nvSpPr>
          <p:cNvPr id="9" name="textruta 8"/>
          <p:cNvSpPr txBox="1"/>
          <p:nvPr/>
        </p:nvSpPr>
        <p:spPr>
          <a:xfrm>
            <a:off x="2590800" y="4953000"/>
            <a:ext cx="1802096" cy="584775"/>
          </a:xfrm>
          <a:prstGeom prst="rect">
            <a:avLst/>
          </a:prstGeom>
          <a:noFill/>
        </p:spPr>
        <p:txBody>
          <a:bodyPr wrap="none" rtlCol="0">
            <a:spAutoFit/>
          </a:bodyPr>
          <a:lstStyle/>
          <a:p>
            <a:r>
              <a:rPr lang="sv-SE" sz="3200" dirty="0" err="1" smtClean="0">
                <a:solidFill>
                  <a:srgbClr val="FFFF00"/>
                </a:solidFill>
                <a:effectLst>
                  <a:outerShdw blurRad="38100" dist="38100" dir="2700000" algn="tl">
                    <a:srgbClr val="000000">
                      <a:alpha val="43137"/>
                    </a:srgbClr>
                  </a:outerShdw>
                </a:effectLst>
              </a:rPr>
              <a:t>During</a:t>
            </a:r>
            <a:r>
              <a:rPr lang="sv-SE" sz="3200" dirty="0" smtClean="0">
                <a:solidFill>
                  <a:srgbClr val="FFFF00"/>
                </a:solidFill>
              </a:rPr>
              <a:t>…</a:t>
            </a:r>
            <a:endParaRPr lang="sv-SE" dirty="0">
              <a:solidFill>
                <a:srgbClr val="FFFF00"/>
              </a:solidFill>
            </a:endParaRPr>
          </a:p>
        </p:txBody>
      </p:sp>
      <p:sp>
        <p:nvSpPr>
          <p:cNvPr id="10" name="textruta 9"/>
          <p:cNvSpPr txBox="1"/>
          <p:nvPr/>
        </p:nvSpPr>
        <p:spPr>
          <a:xfrm>
            <a:off x="5410200" y="6019800"/>
            <a:ext cx="1107996" cy="646331"/>
          </a:xfrm>
          <a:prstGeom prst="rect">
            <a:avLst/>
          </a:prstGeom>
          <a:noFill/>
        </p:spPr>
        <p:txBody>
          <a:bodyPr wrap="none" rtlCol="0">
            <a:spAutoFit/>
          </a:bodyPr>
          <a:lstStyle/>
          <a:p>
            <a:r>
              <a:rPr lang="sv-SE" sz="3600" dirty="0" smtClean="0">
                <a:solidFill>
                  <a:srgbClr val="FFFF00"/>
                </a:solidFill>
                <a:effectLst>
                  <a:outerShdw blurRad="38100" dist="38100" dir="2700000" algn="tl">
                    <a:srgbClr val="000000">
                      <a:alpha val="43137"/>
                    </a:srgbClr>
                  </a:outerShdw>
                </a:effectLst>
              </a:rPr>
              <a:t>after</a:t>
            </a:r>
            <a:endParaRPr lang="sv-SE" sz="2000"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152400" y="5939135"/>
            <a:ext cx="5257800" cy="461665"/>
          </a:xfrm>
          <a:prstGeom prst="rect">
            <a:avLst/>
          </a:prstGeom>
          <a:noFill/>
        </p:spPr>
        <p:txBody>
          <a:bodyPr wrap="square" rtlCol="0">
            <a:spAutoFit/>
          </a:bodyPr>
          <a:lstStyle/>
          <a:p>
            <a:r>
              <a:rPr lang="en-US" sz="2400" b="1" dirty="0" smtClean="0"/>
              <a:t>No two volcanoes erupt the same</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1143000"/>
          </a:xfrm>
        </p:spPr>
        <p:txBody>
          <a:bodyPr/>
          <a:lstStyle/>
          <a:p>
            <a:r>
              <a:rPr lang="sv-SE" dirty="0" err="1" smtClean="0"/>
              <a:t>Stratovolcanoes</a:t>
            </a:r>
            <a:r>
              <a:rPr lang="sv-SE" dirty="0" smtClean="0"/>
              <a:t> in Oregon</a:t>
            </a:r>
            <a:endParaRPr lang="sv-SE" dirty="0"/>
          </a:p>
        </p:txBody>
      </p:sp>
      <p:sp>
        <p:nvSpPr>
          <p:cNvPr id="7" name="textruta 6"/>
          <p:cNvSpPr txBox="1"/>
          <p:nvPr/>
        </p:nvSpPr>
        <p:spPr>
          <a:xfrm>
            <a:off x="1177930" y="3058180"/>
            <a:ext cx="1641470" cy="523220"/>
          </a:xfrm>
          <a:prstGeom prst="rect">
            <a:avLst/>
          </a:prstGeom>
          <a:noFill/>
        </p:spPr>
        <p:txBody>
          <a:bodyPr wrap="none" rtlCol="0">
            <a:spAutoFit/>
          </a:bodyPr>
          <a:lstStyle/>
          <a:p>
            <a:r>
              <a:rPr lang="sv-SE" sz="2800" dirty="0" err="1" smtClean="0"/>
              <a:t>Mt</a:t>
            </a:r>
            <a:r>
              <a:rPr lang="sv-SE" sz="2800" dirty="0" smtClean="0"/>
              <a:t>. </a:t>
            </a:r>
            <a:r>
              <a:rPr lang="sv-SE" sz="2800" dirty="0" err="1" smtClean="0"/>
              <a:t>Hood</a:t>
            </a:r>
            <a:endParaRPr lang="sv-SE" sz="2800" dirty="0"/>
          </a:p>
        </p:txBody>
      </p:sp>
      <p:sp>
        <p:nvSpPr>
          <p:cNvPr id="8" name="textruta 7"/>
          <p:cNvSpPr txBox="1"/>
          <p:nvPr/>
        </p:nvSpPr>
        <p:spPr>
          <a:xfrm>
            <a:off x="609600" y="5867400"/>
            <a:ext cx="1915909" cy="461665"/>
          </a:xfrm>
          <a:prstGeom prst="rect">
            <a:avLst/>
          </a:prstGeom>
          <a:noFill/>
        </p:spPr>
        <p:txBody>
          <a:bodyPr wrap="none" rtlCol="0">
            <a:spAutoFit/>
          </a:bodyPr>
          <a:lstStyle/>
          <a:p>
            <a:r>
              <a:rPr lang="sv-SE" sz="2400" dirty="0" err="1" smtClean="0"/>
              <a:t>Mt</a:t>
            </a:r>
            <a:r>
              <a:rPr lang="sv-SE" sz="2400" dirty="0" smtClean="0"/>
              <a:t>. Bachelor</a:t>
            </a:r>
            <a:endParaRPr lang="sv-SE" sz="2400" dirty="0"/>
          </a:p>
        </p:txBody>
      </p:sp>
      <p:sp>
        <p:nvSpPr>
          <p:cNvPr id="11" name="textruta 10"/>
          <p:cNvSpPr txBox="1"/>
          <p:nvPr/>
        </p:nvSpPr>
        <p:spPr>
          <a:xfrm>
            <a:off x="5715000" y="6029980"/>
            <a:ext cx="2286000" cy="523220"/>
          </a:xfrm>
          <a:prstGeom prst="rect">
            <a:avLst/>
          </a:prstGeom>
          <a:noFill/>
        </p:spPr>
        <p:txBody>
          <a:bodyPr wrap="square" rtlCol="0">
            <a:spAutoFit/>
          </a:bodyPr>
          <a:lstStyle/>
          <a:p>
            <a:r>
              <a:rPr lang="sv-SE" sz="2800" dirty="0" smtClean="0"/>
              <a:t>Broken </a:t>
            </a:r>
            <a:r>
              <a:rPr lang="sv-SE" sz="2800" dirty="0" err="1" smtClean="0"/>
              <a:t>Top</a:t>
            </a:r>
            <a:endParaRPr lang="sv-SE" dirty="0"/>
          </a:p>
        </p:txBody>
      </p:sp>
      <p:pic>
        <p:nvPicPr>
          <p:cNvPr id="3" name="Picture 2" descr="th-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219200"/>
            <a:ext cx="3157459" cy="1905000"/>
          </a:xfrm>
          <a:prstGeom prst="rect">
            <a:avLst/>
          </a:prstGeom>
        </p:spPr>
      </p:pic>
      <p:pic>
        <p:nvPicPr>
          <p:cNvPr id="4" name="Picture 3" descr="NEA165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990600"/>
            <a:ext cx="3379649" cy="2264365"/>
          </a:xfrm>
          <a:prstGeom prst="rect">
            <a:avLst/>
          </a:prstGeom>
        </p:spPr>
      </p:pic>
      <p:sp>
        <p:nvSpPr>
          <p:cNvPr id="9" name="textruta 8"/>
          <p:cNvSpPr txBox="1"/>
          <p:nvPr/>
        </p:nvSpPr>
        <p:spPr>
          <a:xfrm>
            <a:off x="6019800" y="1676400"/>
            <a:ext cx="1781733" cy="523220"/>
          </a:xfrm>
          <a:prstGeom prst="rect">
            <a:avLst/>
          </a:prstGeom>
          <a:noFill/>
        </p:spPr>
        <p:txBody>
          <a:bodyPr wrap="none" rtlCol="0">
            <a:spAutoFit/>
          </a:bodyPr>
          <a:lstStyle/>
          <a:p>
            <a:r>
              <a:rPr lang="sv-SE" sz="2800" dirty="0" err="1" smtClean="0">
                <a:solidFill>
                  <a:srgbClr val="FFFF00"/>
                </a:solidFill>
              </a:rPr>
              <a:t>Blue</a:t>
            </a:r>
            <a:r>
              <a:rPr lang="sv-SE" sz="2800" dirty="0" smtClean="0">
                <a:solidFill>
                  <a:srgbClr val="FFFF00"/>
                </a:solidFill>
              </a:rPr>
              <a:t> Lake</a:t>
            </a:r>
            <a:endParaRPr lang="sv-SE" dirty="0">
              <a:solidFill>
                <a:srgbClr val="FFFF00"/>
              </a:solidFill>
            </a:endParaRPr>
          </a:p>
        </p:txBody>
      </p:sp>
      <p:pic>
        <p:nvPicPr>
          <p:cNvPr id="5" name="Picture 4" descr="th-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657600"/>
            <a:ext cx="3124200" cy="2061972"/>
          </a:xfrm>
          <a:prstGeom prst="rect">
            <a:avLst/>
          </a:prstGeom>
        </p:spPr>
      </p:pic>
      <p:pic>
        <p:nvPicPr>
          <p:cNvPr id="6" name="Picture 5" descr="broken_to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3505200"/>
            <a:ext cx="3383280" cy="2540000"/>
          </a:xfrm>
          <a:prstGeom prst="rect">
            <a:avLst/>
          </a:prstGeom>
        </p:spPr>
      </p:pic>
      <p:sp>
        <p:nvSpPr>
          <p:cNvPr id="10" name="TextBox 9"/>
          <p:cNvSpPr txBox="1"/>
          <p:nvPr/>
        </p:nvSpPr>
        <p:spPr>
          <a:xfrm rot="5400000">
            <a:off x="2028482" y="3534116"/>
            <a:ext cx="4934636" cy="646331"/>
          </a:xfrm>
          <a:prstGeom prst="rect">
            <a:avLst/>
          </a:prstGeom>
          <a:noFill/>
        </p:spPr>
        <p:txBody>
          <a:bodyPr wrap="square" rtlCol="0">
            <a:spAutoFit/>
          </a:bodyPr>
          <a:lstStyle/>
          <a:p>
            <a:r>
              <a:rPr lang="en-US" sz="3600" dirty="0" smtClean="0"/>
              <a:t>Composite Volcano</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Location of </a:t>
            </a:r>
            <a:r>
              <a:rPr lang="en-GB" dirty="0" err="1" smtClean="0"/>
              <a:t>stratovolcanoes</a:t>
            </a:r>
            <a:endParaRPr lang="en-GB" dirty="0"/>
          </a:p>
        </p:txBody>
      </p:sp>
      <p:sp>
        <p:nvSpPr>
          <p:cNvPr id="3" name="Platshållare för innehåll 2"/>
          <p:cNvSpPr>
            <a:spLocks noGrp="1"/>
          </p:cNvSpPr>
          <p:nvPr>
            <p:ph idx="1"/>
          </p:nvPr>
        </p:nvSpPr>
        <p:spPr>
          <a:xfrm>
            <a:off x="457200" y="1600201"/>
            <a:ext cx="3276600" cy="4267200"/>
          </a:xfrm>
        </p:spPr>
        <p:txBody>
          <a:bodyPr>
            <a:normAutofit fontScale="92500"/>
          </a:bodyPr>
          <a:lstStyle/>
          <a:p>
            <a:r>
              <a:rPr lang="en-GB" dirty="0" smtClean="0"/>
              <a:t>Along </a:t>
            </a:r>
            <a:r>
              <a:rPr lang="en-GB" dirty="0" err="1" smtClean="0"/>
              <a:t>subduction</a:t>
            </a:r>
            <a:r>
              <a:rPr lang="en-GB" dirty="0" smtClean="0"/>
              <a:t> zones</a:t>
            </a:r>
          </a:p>
          <a:p>
            <a:endParaRPr lang="en-GB" dirty="0" smtClean="0"/>
          </a:p>
          <a:p>
            <a:r>
              <a:rPr lang="en-GB" dirty="0" smtClean="0"/>
              <a:t>Often found in volcanic arcs*</a:t>
            </a:r>
          </a:p>
          <a:p>
            <a:endParaRPr lang="en-GB" dirty="0" smtClean="0"/>
          </a:p>
          <a:p>
            <a:r>
              <a:rPr lang="en-GB" dirty="0" smtClean="0"/>
              <a:t>E.g. Cascade range, USA</a:t>
            </a:r>
            <a:endParaRPr lang="en-GB" dirty="0"/>
          </a:p>
        </p:txBody>
      </p:sp>
      <p:sp>
        <p:nvSpPr>
          <p:cNvPr id="4" name="textruta 3"/>
          <p:cNvSpPr txBox="1"/>
          <p:nvPr/>
        </p:nvSpPr>
        <p:spPr>
          <a:xfrm>
            <a:off x="1219200" y="6248400"/>
            <a:ext cx="6288901" cy="369332"/>
          </a:xfrm>
          <a:prstGeom prst="rect">
            <a:avLst/>
          </a:prstGeom>
          <a:noFill/>
        </p:spPr>
        <p:txBody>
          <a:bodyPr wrap="none" rtlCol="0">
            <a:spAutoFit/>
          </a:bodyPr>
          <a:lstStyle/>
          <a:p>
            <a:r>
              <a:rPr lang="en-GB" dirty="0" smtClean="0"/>
              <a:t>*not to be confused with Island chains formed over hotspots</a:t>
            </a:r>
            <a:endParaRPr lang="en-GB" dirty="0"/>
          </a:p>
        </p:txBody>
      </p:sp>
      <p:pic>
        <p:nvPicPr>
          <p:cNvPr id="1026" name="Picture 2" descr="http://vulcan.wr.usgs.gov/Imgs/Gif/Cascades/Maps/cascade_range.gif"/>
          <p:cNvPicPr>
            <a:picLocks noChangeAspect="1" noChangeArrowheads="1"/>
          </p:cNvPicPr>
          <p:nvPr/>
        </p:nvPicPr>
        <p:blipFill>
          <a:blip r:embed="rId2" cstate="print"/>
          <a:srcRect/>
          <a:stretch>
            <a:fillRect/>
          </a:stretch>
        </p:blipFill>
        <p:spPr bwMode="auto">
          <a:xfrm>
            <a:off x="4038600" y="1447800"/>
            <a:ext cx="4441295" cy="4191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52400"/>
            <a:ext cx="8229600" cy="1143000"/>
          </a:xfrm>
        </p:spPr>
        <p:txBody>
          <a:bodyPr/>
          <a:lstStyle/>
          <a:p>
            <a:r>
              <a:rPr lang="sv-SE" dirty="0" smtClean="0"/>
              <a:t>Brain Break: </a:t>
            </a:r>
            <a:r>
              <a:rPr lang="sv-SE" dirty="0" err="1" smtClean="0"/>
              <a:t>Sculpt</a:t>
            </a:r>
            <a:r>
              <a:rPr lang="sv-SE" dirty="0" smtClean="0"/>
              <a:t> a </a:t>
            </a:r>
            <a:r>
              <a:rPr lang="sv-SE" dirty="0" err="1" smtClean="0"/>
              <a:t>Composit</a:t>
            </a:r>
            <a:r>
              <a:rPr lang="sv-SE" dirty="0" smtClean="0"/>
              <a:t> </a:t>
            </a:r>
            <a:r>
              <a:rPr lang="sv-SE" dirty="0" err="1" smtClean="0"/>
              <a:t>Volcano</a:t>
            </a:r>
            <a:endParaRPr lang="sv-SE" dirty="0"/>
          </a:p>
        </p:txBody>
      </p:sp>
      <p:pic>
        <p:nvPicPr>
          <p:cNvPr id="38914" name="Picture 2" descr="http://www.armageddononline.org/images/mount-fuji.jpg"/>
          <p:cNvPicPr>
            <a:picLocks noChangeAspect="1" noChangeArrowheads="1"/>
          </p:cNvPicPr>
          <p:nvPr/>
        </p:nvPicPr>
        <p:blipFill>
          <a:blip r:embed="rId2" cstate="print"/>
          <a:srcRect/>
          <a:stretch>
            <a:fillRect/>
          </a:stretch>
        </p:blipFill>
        <p:spPr bwMode="auto">
          <a:xfrm>
            <a:off x="4648200" y="4038600"/>
            <a:ext cx="3958166" cy="2590800"/>
          </a:xfrm>
          <a:prstGeom prst="rect">
            <a:avLst/>
          </a:prstGeom>
          <a:noFill/>
        </p:spPr>
      </p:pic>
      <p:pic>
        <p:nvPicPr>
          <p:cNvPr id="38916" name="Picture 4" descr="http://2.bp.blogspot.com/-43FH-n9Lhek/TvHmWD9aBXI/AAAAAAAAAt0/HHu5xexIJL8/s1600/%2528Italy%2529+%25E2%2580%2593+Visit+Mount+Vesuvius+1.jpg"/>
          <p:cNvPicPr>
            <a:picLocks noChangeAspect="1" noChangeArrowheads="1"/>
          </p:cNvPicPr>
          <p:nvPr/>
        </p:nvPicPr>
        <p:blipFill>
          <a:blip r:embed="rId3" cstate="print"/>
          <a:srcRect/>
          <a:stretch>
            <a:fillRect/>
          </a:stretch>
        </p:blipFill>
        <p:spPr bwMode="auto">
          <a:xfrm>
            <a:off x="5105400" y="1295400"/>
            <a:ext cx="3552825" cy="2666364"/>
          </a:xfrm>
          <a:prstGeom prst="rect">
            <a:avLst/>
          </a:prstGeom>
          <a:noFill/>
        </p:spPr>
      </p:pic>
      <p:pic>
        <p:nvPicPr>
          <p:cNvPr id="38918" name="Picture 6" descr="http://3.bp.blogspot.com/_PGOOwRtkkC4/TT1lw0zRaOI/AAAAAAAAAEk/G6aqgM8oULs/s1600/visiting-krakatau.jpg"/>
          <p:cNvPicPr>
            <a:picLocks noChangeAspect="1" noChangeArrowheads="1"/>
          </p:cNvPicPr>
          <p:nvPr/>
        </p:nvPicPr>
        <p:blipFill>
          <a:blip r:embed="rId4" cstate="print"/>
          <a:srcRect/>
          <a:stretch>
            <a:fillRect/>
          </a:stretch>
        </p:blipFill>
        <p:spPr bwMode="auto">
          <a:xfrm>
            <a:off x="0" y="3874422"/>
            <a:ext cx="4495800" cy="2983577"/>
          </a:xfrm>
          <a:prstGeom prst="rect">
            <a:avLst/>
          </a:prstGeom>
          <a:noFill/>
        </p:spPr>
      </p:pic>
      <p:sp>
        <p:nvSpPr>
          <p:cNvPr id="7" name="textruta 6"/>
          <p:cNvSpPr txBox="1"/>
          <p:nvPr/>
        </p:nvSpPr>
        <p:spPr>
          <a:xfrm>
            <a:off x="4648200" y="4114800"/>
            <a:ext cx="1505540" cy="954107"/>
          </a:xfrm>
          <a:prstGeom prst="rect">
            <a:avLst/>
          </a:prstGeom>
          <a:noFill/>
        </p:spPr>
        <p:txBody>
          <a:bodyPr wrap="none" rtlCol="0">
            <a:spAutoFit/>
          </a:bodyPr>
          <a:lstStyle/>
          <a:p>
            <a:r>
              <a:rPr lang="sv-SE" sz="2800" dirty="0" smtClean="0"/>
              <a:t>Fuji,</a:t>
            </a:r>
          </a:p>
          <a:p>
            <a:r>
              <a:rPr lang="sv-SE" sz="2800" dirty="0" err="1" smtClean="0"/>
              <a:t>dormant</a:t>
            </a:r>
            <a:endParaRPr lang="sv-SE" sz="2800" dirty="0"/>
          </a:p>
        </p:txBody>
      </p:sp>
      <p:sp>
        <p:nvSpPr>
          <p:cNvPr id="8" name="textruta 7"/>
          <p:cNvSpPr txBox="1"/>
          <p:nvPr/>
        </p:nvSpPr>
        <p:spPr>
          <a:xfrm>
            <a:off x="0" y="4572000"/>
            <a:ext cx="1502334" cy="830997"/>
          </a:xfrm>
          <a:prstGeom prst="rect">
            <a:avLst/>
          </a:prstGeom>
          <a:noFill/>
        </p:spPr>
        <p:txBody>
          <a:bodyPr wrap="none" rtlCol="0">
            <a:spAutoFit/>
          </a:bodyPr>
          <a:lstStyle/>
          <a:p>
            <a:r>
              <a:rPr lang="sv-SE" sz="2400" dirty="0" err="1" smtClean="0"/>
              <a:t>Krakatoa</a:t>
            </a:r>
            <a:r>
              <a:rPr lang="sv-SE" sz="2400" dirty="0" smtClean="0"/>
              <a:t>,</a:t>
            </a:r>
          </a:p>
          <a:p>
            <a:r>
              <a:rPr lang="sv-SE" sz="2400" dirty="0" err="1" smtClean="0"/>
              <a:t>active</a:t>
            </a:r>
            <a:endParaRPr lang="sv-SE" sz="2400" dirty="0"/>
          </a:p>
        </p:txBody>
      </p:sp>
      <p:sp>
        <p:nvSpPr>
          <p:cNvPr id="9" name="textruta 8"/>
          <p:cNvSpPr txBox="1"/>
          <p:nvPr/>
        </p:nvSpPr>
        <p:spPr>
          <a:xfrm>
            <a:off x="5486400" y="2590800"/>
            <a:ext cx="1722972" cy="954107"/>
          </a:xfrm>
          <a:prstGeom prst="rect">
            <a:avLst/>
          </a:prstGeom>
          <a:noFill/>
        </p:spPr>
        <p:txBody>
          <a:bodyPr wrap="none" rtlCol="0">
            <a:spAutoFit/>
          </a:bodyPr>
          <a:lstStyle/>
          <a:p>
            <a:r>
              <a:rPr lang="sv-SE" sz="2800" dirty="0" smtClean="0">
                <a:solidFill>
                  <a:srgbClr val="FFFF00"/>
                </a:solidFill>
              </a:rPr>
              <a:t>Vesuvius,</a:t>
            </a:r>
          </a:p>
          <a:p>
            <a:r>
              <a:rPr lang="sv-SE" sz="2800" dirty="0" err="1" smtClean="0">
                <a:solidFill>
                  <a:srgbClr val="FFFF00"/>
                </a:solidFill>
              </a:rPr>
              <a:t>active</a:t>
            </a:r>
            <a:endParaRPr lang="sv-SE" dirty="0">
              <a:solidFill>
                <a:srgbClr val="FFFF00"/>
              </a:solidFill>
            </a:endParaRPr>
          </a:p>
        </p:txBody>
      </p:sp>
      <p:sp>
        <p:nvSpPr>
          <p:cNvPr id="12" name="textruta 6"/>
          <p:cNvSpPr txBox="1"/>
          <p:nvPr/>
        </p:nvSpPr>
        <p:spPr>
          <a:xfrm>
            <a:off x="838200" y="3352800"/>
            <a:ext cx="1641470" cy="523220"/>
          </a:xfrm>
          <a:prstGeom prst="rect">
            <a:avLst/>
          </a:prstGeom>
          <a:noFill/>
        </p:spPr>
        <p:txBody>
          <a:bodyPr wrap="none" rtlCol="0">
            <a:spAutoFit/>
          </a:bodyPr>
          <a:lstStyle/>
          <a:p>
            <a:r>
              <a:rPr lang="sv-SE" sz="2800" dirty="0" err="1" smtClean="0"/>
              <a:t>Mt</a:t>
            </a:r>
            <a:r>
              <a:rPr lang="sv-SE" sz="2800" dirty="0" smtClean="0"/>
              <a:t>. </a:t>
            </a:r>
            <a:r>
              <a:rPr lang="sv-SE" sz="2800" dirty="0" err="1" smtClean="0"/>
              <a:t>Hood</a:t>
            </a:r>
            <a:endParaRPr lang="sv-SE" sz="2800" dirty="0"/>
          </a:p>
        </p:txBody>
      </p:sp>
      <p:pic>
        <p:nvPicPr>
          <p:cNvPr id="13" name="Picture 12" descr="th-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19200"/>
            <a:ext cx="3536354" cy="2133600"/>
          </a:xfrm>
          <a:prstGeom prst="rect">
            <a:avLst/>
          </a:prstGeom>
        </p:spPr>
      </p:pic>
    </p:spTree>
    <p:extLst>
      <p:ext uri="{BB962C8B-B14F-4D97-AF65-F5344CB8AC3E}">
        <p14:creationId xmlns:p14="http://schemas.microsoft.com/office/powerpoint/2010/main" val="23014917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Process Information</a:t>
            </a:r>
            <a:endParaRPr lang="en-US" b="1" dirty="0"/>
          </a:p>
        </p:txBody>
      </p:sp>
      <p:sp>
        <p:nvSpPr>
          <p:cNvPr id="3" name="TextBox 2"/>
          <p:cNvSpPr txBox="1"/>
          <p:nvPr/>
        </p:nvSpPr>
        <p:spPr>
          <a:xfrm>
            <a:off x="381000" y="1676400"/>
            <a:ext cx="7696200" cy="4678204"/>
          </a:xfrm>
          <a:prstGeom prst="rect">
            <a:avLst/>
          </a:prstGeom>
          <a:noFill/>
        </p:spPr>
        <p:txBody>
          <a:bodyPr wrap="square" rtlCol="0">
            <a:spAutoFit/>
          </a:bodyPr>
          <a:lstStyle/>
          <a:p>
            <a:r>
              <a:rPr lang="en-US" sz="4000" b="1" dirty="0" smtClean="0"/>
              <a:t>Discuss at your table. </a:t>
            </a:r>
            <a:r>
              <a:rPr lang="en-US" sz="4000" b="1" dirty="0" smtClean="0"/>
              <a:t>. . </a:t>
            </a:r>
          </a:p>
          <a:p>
            <a:r>
              <a:rPr lang="en-US" sz="4000" dirty="0" smtClean="0"/>
              <a:t>3. How do Composite Volcanoes form?</a:t>
            </a:r>
          </a:p>
          <a:p>
            <a:r>
              <a:rPr lang="en-US" sz="4000" dirty="0" smtClean="0"/>
              <a:t>4. What are the characteristics of a Composite Volcano?</a:t>
            </a:r>
          </a:p>
          <a:p>
            <a:r>
              <a:rPr lang="en-US" sz="4000" b="1" dirty="0"/>
              <a:t>Answer the </a:t>
            </a:r>
            <a:r>
              <a:rPr lang="en-US" sz="4000" b="1" dirty="0" smtClean="0"/>
              <a:t>questions </a:t>
            </a:r>
            <a:r>
              <a:rPr lang="en-US" sz="4000" b="1" dirty="0"/>
              <a:t>in your notes </a:t>
            </a:r>
            <a:r>
              <a:rPr lang="en-US" sz="4000" b="1" dirty="0" smtClean="0"/>
              <a:t>on page 41</a:t>
            </a:r>
            <a:endParaRPr lang="en-US" sz="4000" dirty="0" smtClean="0"/>
          </a:p>
          <a:p>
            <a:pPr marL="342900" indent="-342900">
              <a:buAutoNum type="arabicPeriod"/>
            </a:pPr>
            <a:endParaRPr lang="en-US" dirty="0"/>
          </a:p>
        </p:txBody>
      </p:sp>
      <p:pic>
        <p:nvPicPr>
          <p:cNvPr id="4" name="Picture 3" descr="Screen Shot 2015-12-16 at 6.28.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0"/>
            <a:ext cx="3034552" cy="2380956"/>
          </a:xfrm>
          <a:prstGeom prst="rect">
            <a:avLst/>
          </a:prstGeom>
        </p:spPr>
      </p:pic>
    </p:spTree>
    <p:extLst>
      <p:ext uri="{BB962C8B-B14F-4D97-AF65-F5344CB8AC3E}">
        <p14:creationId xmlns:p14="http://schemas.microsoft.com/office/powerpoint/2010/main" val="96795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Shield</a:t>
            </a:r>
            <a:r>
              <a:rPr lang="sv-SE" dirty="0" smtClean="0"/>
              <a:t>  </a:t>
            </a:r>
            <a:r>
              <a:rPr lang="sv-SE" dirty="0" err="1" smtClean="0"/>
              <a:t>volcanoes</a:t>
            </a:r>
            <a:endParaRPr lang="sv-SE" dirty="0"/>
          </a:p>
        </p:txBody>
      </p:sp>
      <p:sp>
        <p:nvSpPr>
          <p:cNvPr id="8" name="Platshållare för innehåll 7"/>
          <p:cNvSpPr>
            <a:spLocks noGrp="1"/>
          </p:cNvSpPr>
          <p:nvPr>
            <p:ph idx="1"/>
          </p:nvPr>
        </p:nvSpPr>
        <p:spPr>
          <a:xfrm>
            <a:off x="457200" y="1371600"/>
            <a:ext cx="8229600" cy="4525963"/>
          </a:xfrm>
        </p:spPr>
        <p:txBody>
          <a:bodyPr/>
          <a:lstStyle/>
          <a:p>
            <a:r>
              <a:rPr lang="sv-SE" dirty="0" err="1" smtClean="0">
                <a:solidFill>
                  <a:srgbClr val="000000"/>
                </a:solidFill>
              </a:rPr>
              <a:t>Formed</a:t>
            </a:r>
            <a:r>
              <a:rPr lang="sv-SE" dirty="0" smtClean="0">
                <a:solidFill>
                  <a:srgbClr val="000000"/>
                </a:solidFill>
              </a:rPr>
              <a:t> of </a:t>
            </a:r>
            <a:r>
              <a:rPr lang="sv-SE" dirty="0" err="1" smtClean="0">
                <a:solidFill>
                  <a:srgbClr val="000000"/>
                </a:solidFill>
              </a:rPr>
              <a:t>widespread</a:t>
            </a:r>
            <a:r>
              <a:rPr lang="sv-SE" dirty="0" smtClean="0">
                <a:solidFill>
                  <a:srgbClr val="000000"/>
                </a:solidFill>
              </a:rPr>
              <a:t> </a:t>
            </a:r>
            <a:r>
              <a:rPr lang="sv-SE" dirty="0" err="1" smtClean="0">
                <a:solidFill>
                  <a:srgbClr val="000000"/>
                </a:solidFill>
              </a:rPr>
              <a:t>layers</a:t>
            </a:r>
            <a:r>
              <a:rPr lang="sv-SE" dirty="0" smtClean="0">
                <a:solidFill>
                  <a:srgbClr val="000000"/>
                </a:solidFill>
              </a:rPr>
              <a:t> of lava </a:t>
            </a:r>
            <a:r>
              <a:rPr lang="sv-SE" dirty="0" err="1" smtClean="0">
                <a:solidFill>
                  <a:srgbClr val="000000"/>
                </a:solidFill>
              </a:rPr>
              <a:t>low</a:t>
            </a:r>
            <a:r>
              <a:rPr lang="sv-SE" dirty="0" smtClean="0">
                <a:solidFill>
                  <a:srgbClr val="000000"/>
                </a:solidFill>
              </a:rPr>
              <a:t> in </a:t>
            </a:r>
            <a:r>
              <a:rPr lang="sv-SE" dirty="0" err="1" smtClean="0">
                <a:solidFill>
                  <a:srgbClr val="000000"/>
                </a:solidFill>
              </a:rPr>
              <a:t>silica</a:t>
            </a:r>
            <a:r>
              <a:rPr lang="sv-SE" dirty="0" smtClean="0">
                <a:solidFill>
                  <a:srgbClr val="000000"/>
                </a:solidFill>
              </a:rPr>
              <a:t> – </a:t>
            </a:r>
            <a:r>
              <a:rPr lang="sv-SE" dirty="0" err="1" smtClean="0">
                <a:solidFill>
                  <a:srgbClr val="000000"/>
                </a:solidFill>
              </a:rPr>
              <a:t>low</a:t>
            </a:r>
            <a:r>
              <a:rPr lang="sv-SE" dirty="0" smtClean="0">
                <a:solidFill>
                  <a:srgbClr val="000000"/>
                </a:solidFill>
              </a:rPr>
              <a:t> </a:t>
            </a:r>
            <a:r>
              <a:rPr lang="sv-SE" dirty="0" err="1" smtClean="0">
                <a:solidFill>
                  <a:srgbClr val="000000"/>
                </a:solidFill>
              </a:rPr>
              <a:t>viscsity</a:t>
            </a:r>
            <a:r>
              <a:rPr lang="sv-SE" dirty="0" smtClean="0">
                <a:solidFill>
                  <a:srgbClr val="000000"/>
                </a:solidFill>
              </a:rPr>
              <a:t>, lava </a:t>
            </a:r>
            <a:r>
              <a:rPr lang="sv-SE" dirty="0" err="1" smtClean="0">
                <a:solidFill>
                  <a:srgbClr val="000000"/>
                </a:solidFill>
              </a:rPr>
              <a:t>travels</a:t>
            </a:r>
            <a:r>
              <a:rPr lang="sv-SE" dirty="0" smtClean="0">
                <a:solidFill>
                  <a:srgbClr val="000000"/>
                </a:solidFill>
              </a:rPr>
              <a:t> </a:t>
            </a:r>
            <a:r>
              <a:rPr lang="sv-SE" dirty="0" err="1" smtClean="0">
                <a:solidFill>
                  <a:srgbClr val="000000"/>
                </a:solidFill>
              </a:rPr>
              <a:t>very</a:t>
            </a:r>
            <a:r>
              <a:rPr lang="sv-SE" dirty="0" smtClean="0">
                <a:solidFill>
                  <a:srgbClr val="000000"/>
                </a:solidFill>
              </a:rPr>
              <a:t> far</a:t>
            </a:r>
          </a:p>
          <a:p>
            <a:r>
              <a:rPr lang="sv-SE" dirty="0" err="1" smtClean="0">
                <a:solidFill>
                  <a:srgbClr val="000000"/>
                </a:solidFill>
              </a:rPr>
              <a:t>Low</a:t>
            </a:r>
            <a:r>
              <a:rPr lang="sv-SE" dirty="0" smtClean="0">
                <a:solidFill>
                  <a:srgbClr val="000000"/>
                </a:solidFill>
              </a:rPr>
              <a:t> form </a:t>
            </a:r>
            <a:r>
              <a:rPr lang="sv-SE" dirty="0" err="1" smtClean="0">
                <a:solidFill>
                  <a:srgbClr val="000000"/>
                </a:solidFill>
              </a:rPr>
              <a:t>spread</a:t>
            </a:r>
            <a:r>
              <a:rPr lang="sv-SE" dirty="0" smtClean="0">
                <a:solidFill>
                  <a:srgbClr val="000000"/>
                </a:solidFill>
              </a:rPr>
              <a:t> over a </a:t>
            </a:r>
            <a:r>
              <a:rPr lang="sv-SE" dirty="0" err="1" smtClean="0">
                <a:solidFill>
                  <a:srgbClr val="000000"/>
                </a:solidFill>
              </a:rPr>
              <a:t>great</a:t>
            </a:r>
            <a:r>
              <a:rPr lang="sv-SE" dirty="0" smtClean="0">
                <a:solidFill>
                  <a:srgbClr val="000000"/>
                </a:solidFill>
              </a:rPr>
              <a:t> </a:t>
            </a:r>
            <a:r>
              <a:rPr lang="sv-SE" dirty="0" err="1" smtClean="0">
                <a:solidFill>
                  <a:srgbClr val="000000"/>
                </a:solidFill>
              </a:rPr>
              <a:t>distance</a:t>
            </a:r>
            <a:endParaRPr lang="sv-SE" dirty="0" smtClean="0">
              <a:solidFill>
                <a:srgbClr val="000000"/>
              </a:solidFill>
            </a:endParaRPr>
          </a:p>
          <a:p>
            <a:r>
              <a:rPr lang="sv-SE" dirty="0" err="1" smtClean="0">
                <a:solidFill>
                  <a:srgbClr val="000000"/>
                </a:solidFill>
              </a:rPr>
              <a:t>Sometimes</a:t>
            </a:r>
            <a:r>
              <a:rPr lang="sv-SE" dirty="0" smtClean="0">
                <a:solidFill>
                  <a:srgbClr val="000000"/>
                </a:solidFill>
              </a:rPr>
              <a:t> has a </a:t>
            </a:r>
            <a:r>
              <a:rPr lang="sv-SE" dirty="0" err="1" smtClean="0">
                <a:solidFill>
                  <a:srgbClr val="000000"/>
                </a:solidFill>
              </a:rPr>
              <a:t>collapsed</a:t>
            </a:r>
            <a:r>
              <a:rPr lang="sv-SE" dirty="0" smtClean="0">
                <a:solidFill>
                  <a:srgbClr val="000000"/>
                </a:solidFill>
              </a:rPr>
              <a:t> </a:t>
            </a:r>
            <a:r>
              <a:rPr lang="sv-SE" dirty="0" err="1" smtClean="0">
                <a:solidFill>
                  <a:srgbClr val="000000"/>
                </a:solidFill>
              </a:rPr>
              <a:t>caldera</a:t>
            </a:r>
            <a:r>
              <a:rPr lang="sv-SE" dirty="0" smtClean="0">
                <a:solidFill>
                  <a:srgbClr val="000000"/>
                </a:solidFill>
              </a:rPr>
              <a:t> </a:t>
            </a:r>
            <a:r>
              <a:rPr lang="sv-SE" sz="2400" dirty="0" smtClean="0">
                <a:solidFill>
                  <a:srgbClr val="000000"/>
                </a:solidFill>
              </a:rPr>
              <a:t>(</a:t>
            </a:r>
            <a:r>
              <a:rPr lang="sv-SE" sz="2400" dirty="0">
                <a:solidFill>
                  <a:srgbClr val="000000"/>
                </a:solidFill>
              </a:rPr>
              <a:t>Magma </a:t>
            </a:r>
            <a:r>
              <a:rPr lang="sv-SE" sz="2400" dirty="0" err="1">
                <a:solidFill>
                  <a:srgbClr val="000000"/>
                </a:solidFill>
              </a:rPr>
              <a:t>chamber</a:t>
            </a:r>
            <a:r>
              <a:rPr lang="sv-SE" sz="2400" dirty="0">
                <a:solidFill>
                  <a:srgbClr val="000000"/>
                </a:solidFill>
              </a:rPr>
              <a:t> has </a:t>
            </a:r>
            <a:r>
              <a:rPr lang="sv-SE" sz="2400" dirty="0" err="1">
                <a:solidFill>
                  <a:srgbClr val="000000"/>
                </a:solidFill>
              </a:rPr>
              <a:t>emptied</a:t>
            </a:r>
            <a:r>
              <a:rPr lang="sv-SE" sz="2400" dirty="0">
                <a:solidFill>
                  <a:srgbClr val="000000"/>
                </a:solidFill>
              </a:rPr>
              <a:t> and the </a:t>
            </a:r>
            <a:r>
              <a:rPr lang="sv-SE" sz="2400" dirty="0" err="1">
                <a:solidFill>
                  <a:srgbClr val="000000"/>
                </a:solidFill>
              </a:rPr>
              <a:t>ground</a:t>
            </a:r>
            <a:r>
              <a:rPr lang="sv-SE" sz="2400" dirty="0">
                <a:solidFill>
                  <a:srgbClr val="000000"/>
                </a:solidFill>
              </a:rPr>
              <a:t> has </a:t>
            </a:r>
            <a:r>
              <a:rPr lang="sv-SE" sz="2400" dirty="0" err="1" smtClean="0">
                <a:solidFill>
                  <a:srgbClr val="000000"/>
                </a:solidFill>
              </a:rPr>
              <a:t>sunk</a:t>
            </a:r>
            <a:r>
              <a:rPr lang="sv-SE" sz="2400" dirty="0" smtClean="0">
                <a:solidFill>
                  <a:srgbClr val="000000"/>
                </a:solidFill>
              </a:rPr>
              <a:t>)</a:t>
            </a:r>
            <a:endParaRPr lang="sv-SE" sz="2400" dirty="0">
              <a:solidFill>
                <a:srgbClr val="000000"/>
              </a:solidFill>
            </a:endParaRPr>
          </a:p>
          <a:p>
            <a:endParaRPr lang="sv-SE" dirty="0"/>
          </a:p>
        </p:txBody>
      </p:sp>
      <p:pic>
        <p:nvPicPr>
          <p:cNvPr id="35842" name="Picture 2" descr="http://mail.colonial.net/~hkaiter/earth_science_images/Slide19.jpg"/>
          <p:cNvPicPr>
            <a:picLocks noChangeAspect="1" noChangeArrowheads="1"/>
          </p:cNvPicPr>
          <p:nvPr/>
        </p:nvPicPr>
        <p:blipFill>
          <a:blip r:embed="rId2" cstate="print"/>
          <a:srcRect t="28333"/>
          <a:stretch>
            <a:fillRect/>
          </a:stretch>
        </p:blipFill>
        <p:spPr bwMode="auto">
          <a:xfrm>
            <a:off x="3733800" y="3950017"/>
            <a:ext cx="5410200" cy="290798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3600" b="1" dirty="0">
                <a:solidFill>
                  <a:srgbClr val="000000"/>
                </a:solidFill>
                <a:latin typeface="Arial" charset="0"/>
                <a:ea typeface="ＭＳ Ｐゴシック" charset="0"/>
                <a:cs typeface="ＭＳ Ｐゴシック" charset="0"/>
              </a:rPr>
              <a:t>Shield Volcanoes</a:t>
            </a:r>
          </a:p>
        </p:txBody>
      </p:sp>
      <p:sp>
        <p:nvSpPr>
          <p:cNvPr id="52227" name="Content Placeholder 2"/>
          <p:cNvSpPr>
            <a:spLocks noGrp="1"/>
          </p:cNvSpPr>
          <p:nvPr>
            <p:ph idx="1"/>
          </p:nvPr>
        </p:nvSpPr>
        <p:spPr bwMode="auto">
          <a:xfrm>
            <a:off x="228600" y="11430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200" b="1" dirty="0">
                <a:latin typeface="Arial" charset="0"/>
                <a:ea typeface="ＭＳ Ｐゴシック" charset="0"/>
                <a:cs typeface="ＭＳ Ｐゴシック" charset="0"/>
              </a:rPr>
              <a:t>Eruptions: Quiet</a:t>
            </a:r>
          </a:p>
          <a:p>
            <a:r>
              <a:rPr lang="en-US" sz="3200" b="1" dirty="0" smtClean="0">
                <a:latin typeface="Arial" charset="0"/>
                <a:ea typeface="ＭＳ Ｐゴシック" charset="0"/>
                <a:cs typeface="ＭＳ Ｐゴシック" charset="0"/>
              </a:rPr>
              <a:t>Size</a:t>
            </a:r>
            <a:r>
              <a:rPr lang="en-US" sz="3200" b="1" dirty="0">
                <a:latin typeface="Arial" charset="0"/>
                <a:ea typeface="ＭＳ Ｐゴシック" charset="0"/>
                <a:cs typeface="ＭＳ Ｐゴシック" charset="0"/>
              </a:rPr>
              <a:t>: 5-6 km in </a:t>
            </a:r>
            <a:r>
              <a:rPr lang="en-US" sz="3200" b="1" dirty="0" err="1">
                <a:latin typeface="Arial" charset="0"/>
                <a:ea typeface="ＭＳ Ｐゴシック" charset="0"/>
                <a:cs typeface="ＭＳ Ｐゴシック" charset="0"/>
              </a:rPr>
              <a:t>dia</a:t>
            </a:r>
            <a:endParaRPr lang="en-US" sz="3200" b="1" dirty="0">
              <a:latin typeface="Arial" charset="0"/>
              <a:ea typeface="ＭＳ Ｐゴシック" charset="0"/>
              <a:cs typeface="ＭＳ Ｐゴシック" charset="0"/>
            </a:endParaRPr>
          </a:p>
          <a:p>
            <a:r>
              <a:rPr lang="en-US" sz="3200" b="1" dirty="0">
                <a:latin typeface="Arial" charset="0"/>
                <a:ea typeface="ＭＳ Ｐゴシック" charset="0"/>
                <a:cs typeface="ＭＳ Ｐゴシック" charset="0"/>
              </a:rPr>
              <a:t>  460 to 610 m high</a:t>
            </a:r>
          </a:p>
          <a:p>
            <a:r>
              <a:rPr lang="en-US" sz="3200" b="1" dirty="0">
                <a:latin typeface="Arial" charset="0"/>
                <a:ea typeface="ＭＳ Ｐゴシック" charset="0"/>
                <a:cs typeface="ＭＳ Ｐゴシック" charset="0"/>
              </a:rPr>
              <a:t>Shape: Wide, gently </a:t>
            </a:r>
          </a:p>
          <a:p>
            <a:r>
              <a:rPr lang="en-US" sz="3200" b="1" dirty="0">
                <a:latin typeface="Arial" charset="0"/>
                <a:ea typeface="ＭＳ Ｐゴシック" charset="0"/>
                <a:cs typeface="ＭＳ Ｐゴシック" charset="0"/>
              </a:rPr>
              <a:t>  sloping mountains</a:t>
            </a:r>
          </a:p>
          <a:p>
            <a:endParaRPr lang="en-US" dirty="0">
              <a:latin typeface="Arial" charset="0"/>
              <a:ea typeface="ＭＳ Ｐゴシック" charset="0"/>
              <a:cs typeface="ＭＳ Ｐゴシック" charset="0"/>
            </a:endParaRPr>
          </a:p>
        </p:txBody>
      </p:sp>
      <p:pic>
        <p:nvPicPr>
          <p:cNvPr id="52228" name="Picture 3" descr="types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71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Example</a:t>
            </a:r>
            <a:r>
              <a:rPr lang="sv-SE" dirty="0" smtClean="0"/>
              <a:t> – </a:t>
            </a:r>
            <a:r>
              <a:rPr lang="sv-SE" dirty="0" err="1" smtClean="0"/>
              <a:t>shield</a:t>
            </a:r>
            <a:r>
              <a:rPr lang="sv-SE" dirty="0" smtClean="0"/>
              <a:t> </a:t>
            </a:r>
            <a:r>
              <a:rPr lang="sv-SE" dirty="0" err="1" smtClean="0"/>
              <a:t>volcano</a:t>
            </a:r>
            <a:endParaRPr lang="sv-SE" dirty="0"/>
          </a:p>
        </p:txBody>
      </p:sp>
      <p:sp>
        <p:nvSpPr>
          <p:cNvPr id="3" name="Platshållare för innehåll 2"/>
          <p:cNvSpPr>
            <a:spLocks noGrp="1"/>
          </p:cNvSpPr>
          <p:nvPr>
            <p:ph idx="1"/>
          </p:nvPr>
        </p:nvSpPr>
        <p:spPr/>
        <p:txBody>
          <a:bodyPr/>
          <a:lstStyle/>
          <a:p>
            <a:r>
              <a:rPr lang="sv-SE" dirty="0" err="1" smtClean="0"/>
              <a:t>Eyjafjallajökull</a:t>
            </a:r>
            <a:r>
              <a:rPr lang="sv-SE" dirty="0" smtClean="0"/>
              <a:t>, </a:t>
            </a:r>
            <a:r>
              <a:rPr lang="sv-SE" dirty="0" err="1" smtClean="0"/>
              <a:t>Iceland</a:t>
            </a:r>
            <a:endParaRPr lang="sv-SE" dirty="0"/>
          </a:p>
        </p:txBody>
      </p:sp>
      <p:pic>
        <p:nvPicPr>
          <p:cNvPr id="1026" name="Picture 2" descr="http://msnbcmedia3.msn.com/j/MSNBC/Components/Photo/_new/101117-eyjafjallajokull-iceland-volcano-fissure-hmed-1151a.grid-6x2.jpg"/>
          <p:cNvPicPr>
            <a:picLocks noChangeAspect="1" noChangeArrowheads="1"/>
          </p:cNvPicPr>
          <p:nvPr/>
        </p:nvPicPr>
        <p:blipFill>
          <a:blip r:embed="rId2" cstate="print"/>
          <a:srcRect/>
          <a:stretch>
            <a:fillRect/>
          </a:stretch>
        </p:blipFill>
        <p:spPr bwMode="auto">
          <a:xfrm>
            <a:off x="0" y="2362200"/>
            <a:ext cx="5200650" cy="3467101"/>
          </a:xfrm>
          <a:prstGeom prst="rect">
            <a:avLst/>
          </a:prstGeom>
          <a:noFill/>
        </p:spPr>
      </p:pic>
      <p:pic>
        <p:nvPicPr>
          <p:cNvPr id="1030" name="Picture 6" descr="http://www.ck12.org/flx/show/THUMB_POSTCARD/image/user%3AY3JpcGVjQGxjc2MuazEyLmluLnVz/MS-ES-08-07-Iceland-lava-flow.jpg-201208031344016647689072.jpg"/>
          <p:cNvPicPr>
            <a:picLocks noChangeAspect="1" noChangeArrowheads="1"/>
          </p:cNvPicPr>
          <p:nvPr/>
        </p:nvPicPr>
        <p:blipFill>
          <a:blip r:embed="rId3" cstate="print"/>
          <a:srcRect/>
          <a:stretch>
            <a:fillRect/>
          </a:stretch>
        </p:blipFill>
        <p:spPr bwMode="auto">
          <a:xfrm>
            <a:off x="4724400" y="3886200"/>
            <a:ext cx="4419600" cy="2971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2.bp.blogspot.com/-F9c5suxdorw/UEDPuVCKESI/AAAAAAAAAwg/liZvFBwvomU/s640/kilauea+(1).jpg"/>
          <p:cNvPicPr>
            <a:picLocks noChangeAspect="1" noChangeArrowheads="1"/>
          </p:cNvPicPr>
          <p:nvPr/>
        </p:nvPicPr>
        <p:blipFill>
          <a:blip r:embed="rId2" cstate="print"/>
          <a:srcRect/>
          <a:stretch>
            <a:fillRect/>
          </a:stretch>
        </p:blipFill>
        <p:spPr bwMode="auto">
          <a:xfrm>
            <a:off x="0" y="2133600"/>
            <a:ext cx="4572001" cy="2788922"/>
          </a:xfrm>
          <a:prstGeom prst="rect">
            <a:avLst/>
          </a:prstGeom>
          <a:noFill/>
        </p:spPr>
      </p:pic>
      <p:sp>
        <p:nvSpPr>
          <p:cNvPr id="2" name="Rubrik 1"/>
          <p:cNvSpPr>
            <a:spLocks noGrp="1"/>
          </p:cNvSpPr>
          <p:nvPr>
            <p:ph type="title"/>
          </p:nvPr>
        </p:nvSpPr>
        <p:spPr/>
        <p:txBody>
          <a:bodyPr/>
          <a:lstStyle/>
          <a:p>
            <a:r>
              <a:rPr lang="sv-SE" dirty="0" err="1" smtClean="0"/>
              <a:t>Example</a:t>
            </a:r>
            <a:r>
              <a:rPr lang="sv-SE" dirty="0" smtClean="0"/>
              <a:t> 2</a:t>
            </a:r>
            <a:endParaRPr lang="sv-SE" dirty="0"/>
          </a:p>
        </p:txBody>
      </p:sp>
      <p:sp>
        <p:nvSpPr>
          <p:cNvPr id="3" name="Platshållare för innehåll 2"/>
          <p:cNvSpPr>
            <a:spLocks noGrp="1"/>
          </p:cNvSpPr>
          <p:nvPr>
            <p:ph idx="1"/>
          </p:nvPr>
        </p:nvSpPr>
        <p:spPr/>
        <p:txBody>
          <a:bodyPr/>
          <a:lstStyle/>
          <a:p>
            <a:r>
              <a:rPr lang="sv-SE" dirty="0" smtClean="0"/>
              <a:t>Kilauea, Hawaii</a:t>
            </a:r>
            <a:endParaRPr lang="sv-SE" dirty="0"/>
          </a:p>
        </p:txBody>
      </p:sp>
      <p:pic>
        <p:nvPicPr>
          <p:cNvPr id="4" name="Picture 4" descr="http://www.sciencephoto.com/image/168410/large/E3900487-Kilauea_lava_flow-SPL.jpg"/>
          <p:cNvPicPr>
            <a:picLocks noChangeAspect="1" noChangeArrowheads="1"/>
          </p:cNvPicPr>
          <p:nvPr/>
        </p:nvPicPr>
        <p:blipFill>
          <a:blip r:embed="rId3" cstate="print"/>
          <a:srcRect/>
          <a:stretch>
            <a:fillRect/>
          </a:stretch>
        </p:blipFill>
        <p:spPr bwMode="auto">
          <a:xfrm>
            <a:off x="4095750" y="3371849"/>
            <a:ext cx="5048250" cy="34861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Shield</a:t>
            </a:r>
            <a:r>
              <a:rPr lang="sv-SE" dirty="0" smtClean="0"/>
              <a:t> </a:t>
            </a:r>
            <a:r>
              <a:rPr lang="sv-SE" dirty="0" err="1" smtClean="0"/>
              <a:t>Volcanoes</a:t>
            </a:r>
            <a:r>
              <a:rPr lang="sv-SE" dirty="0" smtClean="0"/>
              <a:t> in Oregon…</a:t>
            </a:r>
            <a:endParaRPr lang="sv-SE" dirty="0"/>
          </a:p>
        </p:txBody>
      </p:sp>
      <p:sp>
        <p:nvSpPr>
          <p:cNvPr id="3" name="Platshållare för innehåll 2"/>
          <p:cNvSpPr>
            <a:spLocks noGrp="1"/>
          </p:cNvSpPr>
          <p:nvPr>
            <p:ph idx="1"/>
          </p:nvPr>
        </p:nvSpPr>
        <p:spPr>
          <a:xfrm>
            <a:off x="152400" y="1295401"/>
            <a:ext cx="8763000" cy="4800600"/>
          </a:xfrm>
        </p:spPr>
        <p:txBody>
          <a:bodyPr/>
          <a:lstStyle/>
          <a:p>
            <a:r>
              <a:rPr lang="sv-SE" dirty="0" err="1" smtClean="0"/>
              <a:t>Belknap</a:t>
            </a:r>
            <a:r>
              <a:rPr lang="sv-SE" dirty="0" smtClean="0"/>
              <a:t>, Central Oregon</a:t>
            </a:r>
          </a:p>
          <a:p>
            <a:endParaRPr lang="sv-SE" dirty="0"/>
          </a:p>
          <a:p>
            <a:endParaRPr lang="sv-SE" dirty="0" smtClean="0"/>
          </a:p>
          <a:p>
            <a:endParaRPr lang="sv-SE" dirty="0"/>
          </a:p>
          <a:p>
            <a:endParaRPr lang="sv-SE" dirty="0" smtClean="0"/>
          </a:p>
          <a:p>
            <a:endParaRPr lang="sv-SE" dirty="0"/>
          </a:p>
          <a:p>
            <a:endParaRPr lang="sv-SE" dirty="0" smtClean="0"/>
          </a:p>
          <a:p>
            <a:pPr lvl="7"/>
            <a:r>
              <a:rPr lang="sv-SE" sz="3200" dirty="0" err="1" smtClean="0"/>
              <a:t>Newberry</a:t>
            </a:r>
            <a:r>
              <a:rPr lang="sv-SE" sz="3200" dirty="0" smtClean="0"/>
              <a:t> </a:t>
            </a:r>
            <a:r>
              <a:rPr lang="sv-SE" sz="3200" dirty="0" err="1" smtClean="0"/>
              <a:t>Volcano</a:t>
            </a:r>
            <a:r>
              <a:rPr lang="sv-SE" sz="3200" dirty="0" smtClean="0"/>
              <a:t>, </a:t>
            </a:r>
            <a:r>
              <a:rPr lang="sv-SE" sz="3200" dirty="0" err="1" smtClean="0"/>
              <a:t>Deschues</a:t>
            </a:r>
            <a:r>
              <a:rPr lang="sv-SE" sz="3200" dirty="0" smtClean="0"/>
              <a:t> National Forest</a:t>
            </a:r>
            <a:endParaRPr lang="sv-SE" sz="3200" dirty="0"/>
          </a:p>
        </p:txBody>
      </p:sp>
      <p:pic>
        <p:nvPicPr>
          <p:cNvPr id="6" name="Picture 5" descr="th-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3962400" cy="2641600"/>
          </a:xfrm>
          <a:prstGeom prst="rect">
            <a:avLst/>
          </a:prstGeom>
        </p:spPr>
      </p:pic>
      <p:pic>
        <p:nvPicPr>
          <p:cNvPr id="7" name="Picture 6" descr="stelprd3824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86000"/>
            <a:ext cx="4114800" cy="3074276"/>
          </a:xfrm>
          <a:prstGeom prst="rect">
            <a:avLst/>
          </a:prstGeom>
        </p:spPr>
      </p:pic>
    </p:spTree>
    <p:extLst>
      <p:ext uri="{BB962C8B-B14F-4D97-AF65-F5344CB8AC3E}">
        <p14:creationId xmlns:p14="http://schemas.microsoft.com/office/powerpoint/2010/main" val="6053537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What</a:t>
            </a:r>
            <a:r>
              <a:rPr lang="sv-SE" dirty="0" smtClean="0"/>
              <a:t> is a </a:t>
            </a:r>
            <a:r>
              <a:rPr lang="sv-SE" dirty="0" err="1" smtClean="0"/>
              <a:t>volcano</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A </a:t>
            </a:r>
            <a:r>
              <a:rPr lang="sv-SE" dirty="0" err="1" smtClean="0"/>
              <a:t>point</a:t>
            </a:r>
            <a:r>
              <a:rPr lang="sv-SE" dirty="0" smtClean="0"/>
              <a:t> on the </a:t>
            </a:r>
            <a:r>
              <a:rPr lang="sv-SE" dirty="0" err="1" smtClean="0"/>
              <a:t>earth’s</a:t>
            </a:r>
            <a:r>
              <a:rPr lang="sv-SE" dirty="0" smtClean="0"/>
              <a:t> </a:t>
            </a:r>
            <a:r>
              <a:rPr lang="sv-SE" dirty="0" err="1" smtClean="0"/>
              <a:t>crust</a:t>
            </a:r>
            <a:r>
              <a:rPr lang="sv-SE" dirty="0" smtClean="0"/>
              <a:t> </a:t>
            </a:r>
            <a:r>
              <a:rPr lang="sv-SE" dirty="0" err="1" smtClean="0"/>
              <a:t>where</a:t>
            </a:r>
            <a:r>
              <a:rPr lang="sv-SE" dirty="0" smtClean="0"/>
              <a:t> magma </a:t>
            </a:r>
            <a:r>
              <a:rPr lang="sv-SE" dirty="0" err="1" smtClean="0"/>
              <a:t>forces</a:t>
            </a:r>
            <a:r>
              <a:rPr lang="sv-SE" dirty="0" smtClean="0"/>
              <a:t> </a:t>
            </a:r>
            <a:r>
              <a:rPr lang="sv-SE" dirty="0" err="1" smtClean="0"/>
              <a:t>its</a:t>
            </a:r>
            <a:r>
              <a:rPr lang="sv-SE" dirty="0" smtClean="0"/>
              <a:t> </a:t>
            </a:r>
            <a:r>
              <a:rPr lang="sv-SE" dirty="0" err="1" smtClean="0"/>
              <a:t>way</a:t>
            </a:r>
            <a:r>
              <a:rPr lang="sv-SE" dirty="0" smtClean="0"/>
              <a:t> to the </a:t>
            </a:r>
            <a:r>
              <a:rPr lang="sv-SE" dirty="0" err="1" smtClean="0"/>
              <a:t>surface</a:t>
            </a:r>
            <a:endParaRPr lang="sv-SE" dirty="0" smtClean="0"/>
          </a:p>
          <a:p>
            <a:r>
              <a:rPr lang="sv-SE" dirty="0" smtClean="0"/>
              <a:t>Ash and </a:t>
            </a:r>
            <a:r>
              <a:rPr lang="sv-SE" dirty="0" err="1" smtClean="0"/>
              <a:t>gases</a:t>
            </a:r>
            <a:r>
              <a:rPr lang="sv-SE" dirty="0" smtClean="0"/>
              <a:t> </a:t>
            </a:r>
            <a:r>
              <a:rPr lang="sv-SE" dirty="0" err="1" smtClean="0"/>
              <a:t>may</a:t>
            </a:r>
            <a:r>
              <a:rPr lang="sv-SE" dirty="0" smtClean="0"/>
              <a:t> </a:t>
            </a:r>
            <a:r>
              <a:rPr lang="sv-SE" dirty="0" err="1" smtClean="0"/>
              <a:t>also</a:t>
            </a:r>
            <a:r>
              <a:rPr lang="sv-SE" dirty="0" smtClean="0"/>
              <a:t> </a:t>
            </a:r>
            <a:r>
              <a:rPr lang="sv-SE" dirty="0" err="1" smtClean="0"/>
              <a:t>escape</a:t>
            </a:r>
            <a:endParaRPr lang="sv-SE" dirty="0"/>
          </a:p>
        </p:txBody>
      </p:sp>
      <p:pic>
        <p:nvPicPr>
          <p:cNvPr id="15362" name="Picture 2" descr="http://www.stutteringtherapycenter.com/articles/volcano_diagram.gif"/>
          <p:cNvPicPr>
            <a:picLocks noChangeAspect="1" noChangeArrowheads="1"/>
          </p:cNvPicPr>
          <p:nvPr/>
        </p:nvPicPr>
        <p:blipFill>
          <a:blip r:embed="rId2" cstate="print"/>
          <a:srcRect/>
          <a:stretch>
            <a:fillRect/>
          </a:stretch>
        </p:blipFill>
        <p:spPr bwMode="auto">
          <a:xfrm>
            <a:off x="2819400" y="3657600"/>
            <a:ext cx="3429000" cy="263842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a:spLocks noGrp="1"/>
          </p:cNvSpPr>
          <p:nvPr>
            <p:ph type="title"/>
          </p:nvPr>
        </p:nvSpPr>
        <p:spPr>
          <a:xfrm>
            <a:off x="457200" y="152400"/>
            <a:ext cx="8229600" cy="1143000"/>
          </a:xfrm>
        </p:spPr>
        <p:txBody>
          <a:bodyPr/>
          <a:lstStyle/>
          <a:p>
            <a:r>
              <a:rPr lang="sv-SE" dirty="0" smtClean="0"/>
              <a:t>Brain Break: </a:t>
            </a:r>
            <a:r>
              <a:rPr lang="sv-SE" dirty="0" err="1" smtClean="0"/>
              <a:t>Sculpt</a:t>
            </a:r>
            <a:r>
              <a:rPr lang="sv-SE" dirty="0" smtClean="0"/>
              <a:t> a </a:t>
            </a:r>
            <a:r>
              <a:rPr lang="sv-SE" dirty="0" err="1" smtClean="0"/>
              <a:t>Shiled</a:t>
            </a:r>
            <a:r>
              <a:rPr lang="sv-SE" dirty="0" smtClean="0"/>
              <a:t> </a:t>
            </a:r>
            <a:r>
              <a:rPr lang="sv-SE" dirty="0" err="1" smtClean="0"/>
              <a:t>Volcano</a:t>
            </a:r>
            <a:endParaRPr lang="sv-SE" dirty="0"/>
          </a:p>
        </p:txBody>
      </p:sp>
      <p:sp>
        <p:nvSpPr>
          <p:cNvPr id="3" name="Platshållare för innehåll 2"/>
          <p:cNvSpPr>
            <a:spLocks noGrp="1"/>
          </p:cNvSpPr>
          <p:nvPr>
            <p:ph idx="1"/>
          </p:nvPr>
        </p:nvSpPr>
        <p:spPr>
          <a:xfrm>
            <a:off x="152400" y="1447800"/>
            <a:ext cx="8763000" cy="4800600"/>
          </a:xfrm>
        </p:spPr>
        <p:txBody>
          <a:bodyPr/>
          <a:lstStyle/>
          <a:p>
            <a:pPr marL="0" indent="0">
              <a:buNone/>
            </a:pPr>
            <a:endParaRPr lang="sv-SE" dirty="0"/>
          </a:p>
          <a:p>
            <a:endParaRPr lang="sv-SE" dirty="0" smtClean="0"/>
          </a:p>
          <a:p>
            <a:endParaRPr lang="sv-SE" dirty="0"/>
          </a:p>
          <a:p>
            <a:endParaRPr lang="sv-SE" dirty="0" smtClean="0"/>
          </a:p>
          <a:p>
            <a:endParaRPr lang="sv-SE" dirty="0"/>
          </a:p>
          <a:p>
            <a:pPr marL="0" indent="0">
              <a:buNone/>
            </a:pPr>
            <a:endParaRPr lang="sv-SE" dirty="0" smtClean="0"/>
          </a:p>
        </p:txBody>
      </p:sp>
      <p:pic>
        <p:nvPicPr>
          <p:cNvPr id="6" name="Picture 5" descr="th-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00200"/>
            <a:ext cx="3962400" cy="2641600"/>
          </a:xfrm>
          <a:prstGeom prst="rect">
            <a:avLst/>
          </a:prstGeom>
        </p:spPr>
      </p:pic>
      <p:pic>
        <p:nvPicPr>
          <p:cNvPr id="7" name="Picture 6" descr="stelprd3824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981200"/>
            <a:ext cx="4114800" cy="3074276"/>
          </a:xfrm>
          <a:prstGeom prst="rect">
            <a:avLst/>
          </a:prstGeom>
        </p:spPr>
      </p:pic>
      <p:pic>
        <p:nvPicPr>
          <p:cNvPr id="9" name="Picture 2" descr="http://2.bp.blogspot.com/-F9c5suxdorw/UEDPuVCKESI/AAAAAAAAAwg/liZvFBwvomU/s640/kilauea+(1).jpg"/>
          <p:cNvPicPr>
            <a:picLocks noChangeAspect="1" noChangeArrowheads="1"/>
          </p:cNvPicPr>
          <p:nvPr/>
        </p:nvPicPr>
        <p:blipFill>
          <a:blip r:embed="rId4" cstate="print"/>
          <a:srcRect/>
          <a:stretch>
            <a:fillRect/>
          </a:stretch>
        </p:blipFill>
        <p:spPr bwMode="auto">
          <a:xfrm>
            <a:off x="2209799" y="3810000"/>
            <a:ext cx="4572001" cy="2788922"/>
          </a:xfrm>
          <a:prstGeom prst="rect">
            <a:avLst/>
          </a:prstGeom>
          <a:noFill/>
        </p:spPr>
      </p:pic>
    </p:spTree>
    <p:extLst>
      <p:ext uri="{BB962C8B-B14F-4D97-AF65-F5344CB8AC3E}">
        <p14:creationId xmlns:p14="http://schemas.microsoft.com/office/powerpoint/2010/main" val="19047238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Process Information</a:t>
            </a:r>
            <a:endParaRPr lang="en-US" b="1" dirty="0"/>
          </a:p>
        </p:txBody>
      </p:sp>
      <p:sp>
        <p:nvSpPr>
          <p:cNvPr id="3" name="TextBox 2"/>
          <p:cNvSpPr txBox="1"/>
          <p:nvPr/>
        </p:nvSpPr>
        <p:spPr>
          <a:xfrm>
            <a:off x="381000" y="1676400"/>
            <a:ext cx="7696200" cy="5570756"/>
          </a:xfrm>
          <a:prstGeom prst="rect">
            <a:avLst/>
          </a:prstGeom>
          <a:noFill/>
        </p:spPr>
        <p:txBody>
          <a:bodyPr wrap="square" rtlCol="0">
            <a:spAutoFit/>
          </a:bodyPr>
          <a:lstStyle/>
          <a:p>
            <a:r>
              <a:rPr lang="en-US" sz="4000" b="1" dirty="0"/>
              <a:t>Discuss at your table. . . </a:t>
            </a:r>
          </a:p>
          <a:p>
            <a:r>
              <a:rPr lang="en-US" sz="4000" dirty="0" smtClean="0"/>
              <a:t>5</a:t>
            </a:r>
            <a:r>
              <a:rPr lang="en-US" sz="4000" dirty="0" smtClean="0"/>
              <a:t>. How do Shield Volcanoes form?</a:t>
            </a:r>
          </a:p>
          <a:p>
            <a:r>
              <a:rPr lang="en-US" sz="4000" dirty="0" smtClean="0"/>
              <a:t>6. What are the characteristics of a Shield Volcano</a:t>
            </a:r>
            <a:r>
              <a:rPr lang="en-US" sz="4000" dirty="0" smtClean="0"/>
              <a:t>?</a:t>
            </a:r>
            <a:r>
              <a:rPr lang="en-US" sz="4000" b="1" dirty="0"/>
              <a:t> </a:t>
            </a:r>
            <a:endParaRPr lang="en-US" sz="4000" b="1" dirty="0" smtClean="0"/>
          </a:p>
          <a:p>
            <a:r>
              <a:rPr lang="en-US" sz="4000" b="1" dirty="0" smtClean="0"/>
              <a:t>Answer </a:t>
            </a:r>
            <a:r>
              <a:rPr lang="en-US" sz="4000" b="1" dirty="0"/>
              <a:t>the questions in your </a:t>
            </a:r>
            <a:r>
              <a:rPr lang="en-US" sz="4000" b="1" dirty="0" smtClean="0"/>
              <a:t>INB </a:t>
            </a:r>
            <a:r>
              <a:rPr lang="en-US" sz="4000" b="1" dirty="0" err="1" smtClean="0"/>
              <a:t>pg</a:t>
            </a:r>
            <a:r>
              <a:rPr lang="en-US" sz="4000" b="1" dirty="0" smtClean="0"/>
              <a:t> 41</a:t>
            </a:r>
            <a:endParaRPr lang="en-US" sz="4000" b="1" dirty="0"/>
          </a:p>
          <a:p>
            <a:endParaRPr lang="en-US" sz="4000" dirty="0" smtClean="0"/>
          </a:p>
          <a:p>
            <a:endParaRPr lang="en-US" dirty="0" smtClean="0"/>
          </a:p>
          <a:p>
            <a:pPr marL="342900" indent="-342900">
              <a:buAutoNum type="arabicPeriod"/>
            </a:pPr>
            <a:endParaRPr lang="en-US" dirty="0"/>
          </a:p>
        </p:txBody>
      </p:sp>
      <p:pic>
        <p:nvPicPr>
          <p:cNvPr id="4" name="Picture 3" descr="Screen Shot 2015-12-16 at 6.28.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0"/>
            <a:ext cx="3034552" cy="2380956"/>
          </a:xfrm>
          <a:prstGeom prst="rect">
            <a:avLst/>
          </a:prstGeom>
        </p:spPr>
      </p:pic>
    </p:spTree>
    <p:extLst>
      <p:ext uri="{BB962C8B-B14F-4D97-AF65-F5344CB8AC3E}">
        <p14:creationId xmlns:p14="http://schemas.microsoft.com/office/powerpoint/2010/main" val="61054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Lava </a:t>
            </a:r>
            <a:r>
              <a:rPr lang="en-US" b="1" dirty="0" err="1" smtClean="0"/>
              <a:t>Platueaus</a:t>
            </a:r>
            <a:endParaRPr lang="en-US" b="1" dirty="0"/>
          </a:p>
        </p:txBody>
      </p:sp>
      <p:sp>
        <p:nvSpPr>
          <p:cNvPr id="3" name="TextBox 2"/>
          <p:cNvSpPr txBox="1"/>
          <p:nvPr/>
        </p:nvSpPr>
        <p:spPr>
          <a:xfrm>
            <a:off x="152400" y="1143000"/>
            <a:ext cx="8382000" cy="1754327"/>
          </a:xfrm>
          <a:prstGeom prst="rect">
            <a:avLst/>
          </a:prstGeom>
          <a:noFill/>
        </p:spPr>
        <p:txBody>
          <a:bodyPr wrap="square" rtlCol="0">
            <a:spAutoFit/>
          </a:bodyPr>
          <a:lstStyle/>
          <a:p>
            <a:pPr marL="571500" indent="-571500">
              <a:buFont typeface="Arial"/>
              <a:buChar char="•"/>
            </a:pPr>
            <a:r>
              <a:rPr lang="en-US" sz="3600" dirty="0" smtClean="0"/>
              <a:t>Eruption: Quiet</a:t>
            </a:r>
          </a:p>
          <a:p>
            <a:pPr marL="571500" indent="-571500">
              <a:buFont typeface="Arial"/>
              <a:buChar char="•"/>
            </a:pPr>
            <a:r>
              <a:rPr lang="en-US" sz="3600" dirty="0" smtClean="0"/>
              <a:t>Flows very widespread</a:t>
            </a:r>
          </a:p>
          <a:p>
            <a:pPr marL="571500" indent="-571500">
              <a:buFont typeface="Arial"/>
              <a:buChar char="•"/>
            </a:pPr>
            <a:r>
              <a:rPr lang="en-US" sz="3600" dirty="0" smtClean="0"/>
              <a:t>Emitted from fractures</a:t>
            </a:r>
            <a:endParaRPr lang="en-US" sz="3600" dirty="0"/>
          </a:p>
        </p:txBody>
      </p:sp>
      <p:pic>
        <p:nvPicPr>
          <p:cNvPr id="4" name="Picture 3" descr="IMG-evidence110317_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2400"/>
            <a:ext cx="3266088" cy="2920816"/>
          </a:xfrm>
          <a:prstGeom prst="rect">
            <a:avLst/>
          </a:prstGeom>
        </p:spPr>
      </p:pic>
      <p:pic>
        <p:nvPicPr>
          <p:cNvPr id="5" name="Picture 4" descr="Screen Shot 2015-12-16 at 6.18.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759" y="2775297"/>
            <a:ext cx="5166102" cy="4082703"/>
          </a:xfrm>
          <a:prstGeom prst="rect">
            <a:avLst/>
          </a:prstGeom>
        </p:spPr>
      </p:pic>
    </p:spTree>
    <p:extLst>
      <p:ext uri="{BB962C8B-B14F-4D97-AF65-F5344CB8AC3E}">
        <p14:creationId xmlns:p14="http://schemas.microsoft.com/office/powerpoint/2010/main" val="408390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76200"/>
            <a:ext cx="8229600" cy="1143000"/>
          </a:xfrm>
        </p:spPr>
        <p:txBody>
          <a:bodyPr/>
          <a:lstStyle/>
          <a:p>
            <a:r>
              <a:rPr lang="en-US" sz="4400" b="1" dirty="0">
                <a:solidFill>
                  <a:srgbClr val="000000"/>
                </a:solidFill>
                <a:latin typeface="Arial" charset="0"/>
                <a:ea typeface="ＭＳ Ｐゴシック" charset="0"/>
                <a:cs typeface="ＭＳ Ｐゴシック" charset="0"/>
              </a:rPr>
              <a:t>Lava Plateaus</a:t>
            </a:r>
          </a:p>
        </p:txBody>
      </p:sp>
      <p:pic>
        <p:nvPicPr>
          <p:cNvPr id="54275" name="Content Placeholder 7" descr="ColumbiaPlateau2.jpg"/>
          <p:cNvPicPr>
            <a:picLocks noGrp="1" noChangeAspect="1"/>
          </p:cNvPicPr>
          <p:nvPr>
            <p:ph idx="1"/>
          </p:nvPr>
        </p:nvPicPr>
        <p:blipFill>
          <a:blip r:embed="rId3">
            <a:alphaModFix amt="52000"/>
            <a:extLst>
              <a:ext uri="{28A0092B-C50C-407E-A947-70E740481C1C}">
                <a14:useLocalDpi xmlns:a14="http://schemas.microsoft.com/office/drawing/2010/main" val="0"/>
              </a:ext>
            </a:extLst>
          </a:blip>
          <a:srcRect l="-10004" r="-10004"/>
          <a:stretch>
            <a:fillRect/>
          </a:stretch>
        </p:blipFill>
        <p:spPr bwMode="auto">
          <a:xfrm>
            <a:off x="-914400" y="857250"/>
            <a:ext cx="11049000" cy="6076950"/>
          </a:xfrm>
          <a:noFill/>
          <a:extLst>
            <a:ext uri="{909E8E84-426E-40dd-AFC4-6F175D3DCCD1}">
              <a14:hiddenFill xmlns:a14="http://schemas.microsoft.com/office/drawing/2010/main">
                <a:solidFill>
                  <a:srgbClr val="FFFFFF">
                    <a:alpha val="52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8"/>
          <p:cNvSpPr txBox="1">
            <a:spLocks noChangeArrowheads="1"/>
          </p:cNvSpPr>
          <p:nvPr/>
        </p:nvSpPr>
        <p:spPr bwMode="auto">
          <a:xfrm>
            <a:off x="304800" y="1989137"/>
            <a:ext cx="64008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37931725" indent="-37474525">
              <a:defRPr sz="22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200">
                <a:solidFill>
                  <a:schemeClr val="tx1"/>
                </a:solidFill>
                <a:latin typeface="Arial" charset="0"/>
                <a:ea typeface="ＭＳ Ｐゴシック" charset="0"/>
              </a:defRPr>
            </a:lvl4pPr>
            <a:lvl5pPr>
              <a:defRPr sz="2200">
                <a:solidFill>
                  <a:schemeClr val="tx1"/>
                </a:solidFill>
                <a:latin typeface="Arial" charset="0"/>
                <a:ea typeface="ＭＳ Ｐゴシック" charset="0"/>
              </a:defRPr>
            </a:lvl5pPr>
            <a:lvl6pPr marL="457200" eaLnBrk="0" fontAlgn="base" hangingPunct="0">
              <a:spcBef>
                <a:spcPct val="0"/>
              </a:spcBef>
              <a:spcAft>
                <a:spcPct val="0"/>
              </a:spcAft>
              <a:defRPr sz="2200">
                <a:solidFill>
                  <a:schemeClr val="tx1"/>
                </a:solidFill>
                <a:latin typeface="Arial" charset="0"/>
                <a:ea typeface="ＭＳ Ｐゴシック" charset="0"/>
              </a:defRPr>
            </a:lvl6pPr>
            <a:lvl7pPr marL="914400" eaLnBrk="0" fontAlgn="base" hangingPunct="0">
              <a:spcBef>
                <a:spcPct val="0"/>
              </a:spcBef>
              <a:spcAft>
                <a:spcPct val="0"/>
              </a:spcAft>
              <a:defRPr sz="2200">
                <a:solidFill>
                  <a:schemeClr val="tx1"/>
                </a:solidFill>
                <a:latin typeface="Arial" charset="0"/>
                <a:ea typeface="ＭＳ Ｐゴシック" charset="0"/>
              </a:defRPr>
            </a:lvl7pPr>
            <a:lvl8pPr marL="1371600" eaLnBrk="0" fontAlgn="base" hangingPunct="0">
              <a:spcBef>
                <a:spcPct val="0"/>
              </a:spcBef>
              <a:spcAft>
                <a:spcPct val="0"/>
              </a:spcAft>
              <a:defRPr sz="2200">
                <a:solidFill>
                  <a:schemeClr val="tx1"/>
                </a:solidFill>
                <a:latin typeface="Arial" charset="0"/>
                <a:ea typeface="ＭＳ Ｐゴシック" charset="0"/>
              </a:defRPr>
            </a:lvl8pPr>
            <a:lvl9pPr marL="1828800" eaLnBrk="0" fontAlgn="base" hangingPunct="0">
              <a:spcBef>
                <a:spcPct val="0"/>
              </a:spcBef>
              <a:spcAft>
                <a:spcPct val="0"/>
              </a:spcAft>
              <a:defRPr sz="2200">
                <a:solidFill>
                  <a:schemeClr val="tx1"/>
                </a:solidFill>
                <a:latin typeface="Arial" charset="0"/>
                <a:ea typeface="ＭＳ Ｐゴシック" charset="0"/>
              </a:defRPr>
            </a:lvl9pPr>
          </a:lstStyle>
          <a:p>
            <a:pPr algn="l"/>
            <a:r>
              <a:rPr lang="en-US" sz="3200" b="1" dirty="0" smtClean="0"/>
              <a:t>Formation</a:t>
            </a:r>
            <a:r>
              <a:rPr lang="en-US" sz="3200" b="1" dirty="0"/>
              <a:t>: </a:t>
            </a:r>
            <a:r>
              <a:rPr lang="en-US" sz="3200" dirty="0"/>
              <a:t>Thin layers of </a:t>
            </a:r>
          </a:p>
          <a:p>
            <a:pPr algn="l"/>
            <a:r>
              <a:rPr lang="en-US" sz="3200" dirty="0"/>
              <a:t> lava that build up over </a:t>
            </a:r>
          </a:p>
          <a:p>
            <a:pPr algn="l"/>
            <a:r>
              <a:rPr lang="en-US" sz="3200" dirty="0"/>
              <a:t> millions of years</a:t>
            </a:r>
          </a:p>
          <a:p>
            <a:pPr algn="l"/>
            <a:r>
              <a:rPr lang="en-US" sz="3200" b="1" dirty="0"/>
              <a:t>Size: </a:t>
            </a:r>
            <a:r>
              <a:rPr lang="en-US" sz="3200" dirty="0"/>
              <a:t>Up to 1,000</a:t>
            </a:r>
            <a:r>
              <a:rPr lang="ja-JP" altLang="en-US" sz="3200" dirty="0"/>
              <a:t>’</a:t>
            </a:r>
            <a:r>
              <a:rPr lang="en-US" sz="3200" dirty="0"/>
              <a:t>s m high, </a:t>
            </a:r>
          </a:p>
          <a:p>
            <a:pPr algn="l"/>
            <a:r>
              <a:rPr lang="en-US" sz="3200" dirty="0"/>
              <a:t>  100</a:t>
            </a:r>
            <a:r>
              <a:rPr lang="ja-JP" altLang="en-US" sz="3200" dirty="0"/>
              <a:t>’</a:t>
            </a:r>
            <a:r>
              <a:rPr lang="en-US" sz="3200" dirty="0"/>
              <a:t>s to 100,000</a:t>
            </a:r>
            <a:r>
              <a:rPr lang="ja-JP" altLang="en-US" sz="3200" dirty="0"/>
              <a:t>’</a:t>
            </a:r>
            <a:r>
              <a:rPr lang="en-US" sz="3200" dirty="0"/>
              <a:t>s of </a:t>
            </a:r>
            <a:r>
              <a:rPr lang="en-US" sz="3200" dirty="0" err="1"/>
              <a:t>sq</a:t>
            </a:r>
            <a:r>
              <a:rPr lang="en-US" sz="3200" dirty="0"/>
              <a:t> km wide</a:t>
            </a:r>
          </a:p>
          <a:p>
            <a:pPr algn="l"/>
            <a:r>
              <a:rPr lang="en-US" sz="3200" b="1" dirty="0"/>
              <a:t>Shape: </a:t>
            </a:r>
            <a:r>
              <a:rPr lang="en-US" sz="3200" dirty="0"/>
              <a:t>raised, flat landforms</a:t>
            </a:r>
          </a:p>
          <a:p>
            <a:endParaRPr lang="en-US" dirty="0"/>
          </a:p>
        </p:txBody>
      </p:sp>
      <p:pic>
        <p:nvPicPr>
          <p:cNvPr id="54277" name="Picture 9" descr="Screen shot 2012-12-18 at 12.53.53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9375" y="1143000"/>
            <a:ext cx="3984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63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Lava Plateaus in Oregon…</a:t>
            </a:r>
            <a:endParaRPr lang="en-US" dirty="0"/>
          </a:p>
        </p:txBody>
      </p:sp>
      <p:pic>
        <p:nvPicPr>
          <p:cNvPr id="4" name="Picture 3" descr="CRB97-F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950" y="1219200"/>
            <a:ext cx="4253450" cy="2270460"/>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309" y="1676400"/>
            <a:ext cx="3861991" cy="2819400"/>
          </a:xfrm>
          <a:prstGeom prst="rect">
            <a:avLst/>
          </a:prstGeom>
        </p:spPr>
      </p:pic>
      <p:pic>
        <p:nvPicPr>
          <p:cNvPr id="6" name="Picture 5"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733800"/>
            <a:ext cx="3289300" cy="2463800"/>
          </a:xfrm>
          <a:prstGeom prst="rect">
            <a:avLst/>
          </a:prstGeom>
        </p:spPr>
      </p:pic>
      <p:pic>
        <p:nvPicPr>
          <p:cNvPr id="7" name="Picture 6" descr="Screen Shot 2015-12-16 at 7.06.1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97550">
            <a:off x="3856787" y="4856560"/>
            <a:ext cx="5224780" cy="1295400"/>
          </a:xfrm>
          <a:prstGeom prst="rect">
            <a:avLst/>
          </a:prstGeom>
        </p:spPr>
      </p:pic>
      <p:sp>
        <p:nvSpPr>
          <p:cNvPr id="8" name="TextBox 7"/>
          <p:cNvSpPr txBox="1"/>
          <p:nvPr/>
        </p:nvSpPr>
        <p:spPr>
          <a:xfrm>
            <a:off x="228600" y="3429000"/>
            <a:ext cx="4495800" cy="830997"/>
          </a:xfrm>
          <a:prstGeom prst="rect">
            <a:avLst/>
          </a:prstGeom>
          <a:noFill/>
        </p:spPr>
        <p:txBody>
          <a:bodyPr wrap="square" rtlCol="0">
            <a:spAutoFit/>
          </a:bodyPr>
          <a:lstStyle/>
          <a:p>
            <a:r>
              <a:rPr lang="en-US" sz="2400" dirty="0" smtClean="0"/>
              <a:t>The  Grand </a:t>
            </a:r>
            <a:r>
              <a:rPr lang="en-US" sz="2400" dirty="0" err="1" smtClean="0"/>
              <a:t>Ronde</a:t>
            </a:r>
            <a:r>
              <a:rPr lang="en-US" sz="2400" dirty="0" smtClean="0"/>
              <a:t> Basalt of the Columbia River Basalt Group</a:t>
            </a:r>
            <a:endParaRPr lang="en-US" sz="2400" dirty="0"/>
          </a:p>
        </p:txBody>
      </p:sp>
      <p:sp>
        <p:nvSpPr>
          <p:cNvPr id="9" name="TextBox 8"/>
          <p:cNvSpPr txBox="1"/>
          <p:nvPr/>
        </p:nvSpPr>
        <p:spPr>
          <a:xfrm>
            <a:off x="2057400" y="6096000"/>
            <a:ext cx="4114800" cy="646331"/>
          </a:xfrm>
          <a:prstGeom prst="rect">
            <a:avLst/>
          </a:prstGeom>
          <a:noFill/>
        </p:spPr>
        <p:txBody>
          <a:bodyPr wrap="square" rtlCol="0">
            <a:spAutoFit/>
          </a:bodyPr>
          <a:lstStyle/>
          <a:p>
            <a:r>
              <a:rPr lang="en-US" b="1" dirty="0" smtClean="0"/>
              <a:t>Plateau along the Columbia River between Oregon and Washington</a:t>
            </a:r>
            <a:endParaRPr lang="en-US" b="1" dirty="0"/>
          </a:p>
        </p:txBody>
      </p:sp>
    </p:spTree>
    <p:extLst>
      <p:ext uri="{BB962C8B-B14F-4D97-AF65-F5344CB8AC3E}">
        <p14:creationId xmlns:p14="http://schemas.microsoft.com/office/powerpoint/2010/main" val="3829612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 Break – Sculpt a Plateau</a:t>
            </a:r>
            <a:endParaRPr lang="en-US" b="1" dirty="0"/>
          </a:p>
        </p:txBody>
      </p:sp>
      <p:pic>
        <p:nvPicPr>
          <p:cNvPr id="4" name="Picture 3" descr="CRB97-F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950" y="1219200"/>
            <a:ext cx="4253450" cy="2270460"/>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309" y="1676400"/>
            <a:ext cx="3861991" cy="2819400"/>
          </a:xfrm>
          <a:prstGeom prst="rect">
            <a:avLst/>
          </a:prstGeom>
        </p:spPr>
      </p:pic>
      <p:pic>
        <p:nvPicPr>
          <p:cNvPr id="6" name="Picture 5"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733800"/>
            <a:ext cx="3289300" cy="2463800"/>
          </a:xfrm>
          <a:prstGeom prst="rect">
            <a:avLst/>
          </a:prstGeom>
        </p:spPr>
      </p:pic>
      <p:pic>
        <p:nvPicPr>
          <p:cNvPr id="7" name="Picture 6" descr="Screen Shot 2015-12-16 at 7.06.1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97550">
            <a:off x="3856787" y="4856560"/>
            <a:ext cx="5224780" cy="1295400"/>
          </a:xfrm>
          <a:prstGeom prst="rect">
            <a:avLst/>
          </a:prstGeom>
        </p:spPr>
      </p:pic>
      <p:sp>
        <p:nvSpPr>
          <p:cNvPr id="8" name="TextBox 7"/>
          <p:cNvSpPr txBox="1"/>
          <p:nvPr/>
        </p:nvSpPr>
        <p:spPr>
          <a:xfrm>
            <a:off x="228600" y="3429000"/>
            <a:ext cx="4495800" cy="830997"/>
          </a:xfrm>
          <a:prstGeom prst="rect">
            <a:avLst/>
          </a:prstGeom>
          <a:noFill/>
        </p:spPr>
        <p:txBody>
          <a:bodyPr wrap="square" rtlCol="0">
            <a:spAutoFit/>
          </a:bodyPr>
          <a:lstStyle/>
          <a:p>
            <a:r>
              <a:rPr lang="en-US" sz="2400" dirty="0" smtClean="0"/>
              <a:t>The  Grand </a:t>
            </a:r>
            <a:r>
              <a:rPr lang="en-US" sz="2400" dirty="0" err="1" smtClean="0"/>
              <a:t>Ronde</a:t>
            </a:r>
            <a:r>
              <a:rPr lang="en-US" sz="2400" dirty="0" smtClean="0"/>
              <a:t> Basalt of the Columbia River Basalt Group</a:t>
            </a:r>
            <a:endParaRPr lang="en-US" sz="2400" dirty="0"/>
          </a:p>
        </p:txBody>
      </p:sp>
      <p:sp>
        <p:nvSpPr>
          <p:cNvPr id="9" name="TextBox 8"/>
          <p:cNvSpPr txBox="1"/>
          <p:nvPr/>
        </p:nvSpPr>
        <p:spPr>
          <a:xfrm>
            <a:off x="2057400" y="6096000"/>
            <a:ext cx="4114800" cy="646331"/>
          </a:xfrm>
          <a:prstGeom prst="rect">
            <a:avLst/>
          </a:prstGeom>
          <a:noFill/>
        </p:spPr>
        <p:txBody>
          <a:bodyPr wrap="square" rtlCol="0">
            <a:spAutoFit/>
          </a:bodyPr>
          <a:lstStyle/>
          <a:p>
            <a:r>
              <a:rPr lang="en-US" b="1" dirty="0" smtClean="0"/>
              <a:t>Plateau along the Columbia River between Oregon and Washington</a:t>
            </a:r>
            <a:endParaRPr lang="en-US" b="1" dirty="0"/>
          </a:p>
        </p:txBody>
      </p:sp>
    </p:spTree>
    <p:extLst>
      <p:ext uri="{BB962C8B-B14F-4D97-AF65-F5344CB8AC3E}">
        <p14:creationId xmlns:p14="http://schemas.microsoft.com/office/powerpoint/2010/main" val="1589188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Processing Information</a:t>
            </a:r>
            <a:endParaRPr lang="en-US" b="1" dirty="0"/>
          </a:p>
        </p:txBody>
      </p:sp>
      <p:sp>
        <p:nvSpPr>
          <p:cNvPr id="3" name="TextBox 2"/>
          <p:cNvSpPr txBox="1"/>
          <p:nvPr/>
        </p:nvSpPr>
        <p:spPr>
          <a:xfrm>
            <a:off x="381000" y="1676400"/>
            <a:ext cx="7696200" cy="4955203"/>
          </a:xfrm>
          <a:prstGeom prst="rect">
            <a:avLst/>
          </a:prstGeom>
          <a:noFill/>
        </p:spPr>
        <p:txBody>
          <a:bodyPr wrap="square" rtlCol="0">
            <a:spAutoFit/>
          </a:bodyPr>
          <a:lstStyle/>
          <a:p>
            <a:r>
              <a:rPr lang="en-US" sz="4000" b="1" dirty="0"/>
              <a:t>Discuss at your table. </a:t>
            </a:r>
            <a:r>
              <a:rPr lang="en-US" sz="4000" b="1" dirty="0" smtClean="0"/>
              <a:t>. . </a:t>
            </a:r>
            <a:r>
              <a:rPr lang="en-US" sz="4000" b="1" dirty="0"/>
              <a:t>. </a:t>
            </a:r>
          </a:p>
          <a:p>
            <a:r>
              <a:rPr lang="en-US" sz="4000" dirty="0" smtClean="0"/>
              <a:t>7</a:t>
            </a:r>
            <a:r>
              <a:rPr lang="en-US" sz="4000" dirty="0" smtClean="0"/>
              <a:t>. How do lava plateaus form?</a:t>
            </a:r>
          </a:p>
          <a:p>
            <a:r>
              <a:rPr lang="en-US" sz="4000" dirty="0" smtClean="0"/>
              <a:t>8. What are the characteristics of a lava plateaus</a:t>
            </a:r>
            <a:r>
              <a:rPr lang="en-US" sz="4000" dirty="0" smtClean="0"/>
              <a:t>?</a:t>
            </a:r>
            <a:r>
              <a:rPr lang="en-US" sz="4000" b="1" dirty="0"/>
              <a:t> </a:t>
            </a:r>
            <a:endParaRPr lang="en-US" sz="4000" b="1" dirty="0" smtClean="0"/>
          </a:p>
          <a:p>
            <a:r>
              <a:rPr lang="en-US" sz="4000" b="1" dirty="0" smtClean="0"/>
              <a:t>Answer </a:t>
            </a:r>
            <a:r>
              <a:rPr lang="en-US" sz="4000" b="1" dirty="0"/>
              <a:t>the questions in your </a:t>
            </a:r>
            <a:r>
              <a:rPr lang="en-US" sz="4000" b="1" dirty="0" smtClean="0"/>
              <a:t>INB </a:t>
            </a:r>
            <a:r>
              <a:rPr lang="en-US" sz="4000" b="1" dirty="0" err="1" smtClean="0"/>
              <a:t>pg</a:t>
            </a:r>
            <a:r>
              <a:rPr lang="en-US" sz="4000" b="1" dirty="0" smtClean="0"/>
              <a:t> 41</a:t>
            </a:r>
            <a:endParaRPr lang="en-US" sz="4000" dirty="0"/>
          </a:p>
          <a:p>
            <a:endParaRPr lang="en-US" sz="4000" dirty="0" smtClean="0"/>
          </a:p>
          <a:p>
            <a:endParaRPr lang="en-US" dirty="0" smtClean="0"/>
          </a:p>
          <a:p>
            <a:pPr marL="342900" indent="-342900">
              <a:buAutoNum type="arabicPeriod"/>
            </a:pPr>
            <a:endParaRPr lang="en-US" dirty="0"/>
          </a:p>
        </p:txBody>
      </p:sp>
      <p:pic>
        <p:nvPicPr>
          <p:cNvPr id="4" name="Picture 3" descr="Screen Shot 2015-12-16 at 6.28.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0"/>
            <a:ext cx="3034552" cy="2380956"/>
          </a:xfrm>
          <a:prstGeom prst="rect">
            <a:avLst/>
          </a:prstGeom>
        </p:spPr>
      </p:pic>
    </p:spTree>
    <p:extLst>
      <p:ext uri="{BB962C8B-B14F-4D97-AF65-F5344CB8AC3E}">
        <p14:creationId xmlns:p14="http://schemas.microsoft.com/office/powerpoint/2010/main" val="2057394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Cinder Cone Volcanoes</a:t>
            </a:r>
            <a:endParaRPr lang="en-US" b="1" dirty="0"/>
          </a:p>
        </p:txBody>
      </p:sp>
      <p:pic>
        <p:nvPicPr>
          <p:cNvPr id="6" name="Picture 3" descr="Cinder_Con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5376129"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0" y="1600200"/>
            <a:ext cx="4343400" cy="2062103"/>
          </a:xfrm>
          <a:prstGeom prst="rect">
            <a:avLst/>
          </a:prstGeom>
          <a:noFill/>
        </p:spPr>
        <p:txBody>
          <a:bodyPr wrap="square" rtlCol="0">
            <a:spAutoFit/>
          </a:bodyPr>
          <a:lstStyle/>
          <a:p>
            <a:pPr marL="285750" indent="-285750">
              <a:buFont typeface="Arial"/>
              <a:buChar char="•"/>
            </a:pPr>
            <a:r>
              <a:rPr lang="en-US" sz="3200" dirty="0" smtClean="0"/>
              <a:t>Eruptions: Explosive</a:t>
            </a:r>
          </a:p>
          <a:p>
            <a:pPr marL="285750" indent="-285750">
              <a:buFont typeface="Arial"/>
              <a:buChar char="•"/>
            </a:pPr>
            <a:r>
              <a:rPr lang="en-US" sz="3200" dirty="0" smtClean="0"/>
              <a:t>Formation: Ash, cinders and bombs build up around vent</a:t>
            </a:r>
          </a:p>
        </p:txBody>
      </p:sp>
    </p:spTree>
    <p:extLst>
      <p:ext uri="{BB962C8B-B14F-4D97-AF65-F5344CB8AC3E}">
        <p14:creationId xmlns:p14="http://schemas.microsoft.com/office/powerpoint/2010/main" val="258675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Cinder Cone Volcanoes</a:t>
            </a:r>
            <a:endParaRPr lang="en-US" b="1" dirty="0"/>
          </a:p>
        </p:txBody>
      </p:sp>
      <p:pic>
        <p:nvPicPr>
          <p:cNvPr id="3" name="Picture 2" descr="280px-Lavabutt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581400"/>
            <a:ext cx="3556000" cy="2794000"/>
          </a:xfrm>
          <a:prstGeom prst="rect">
            <a:avLst/>
          </a:prstGeom>
        </p:spPr>
      </p:pic>
      <p:sp>
        <p:nvSpPr>
          <p:cNvPr id="4" name="TextBox 3"/>
          <p:cNvSpPr txBox="1"/>
          <p:nvPr/>
        </p:nvSpPr>
        <p:spPr>
          <a:xfrm>
            <a:off x="381000" y="6362031"/>
            <a:ext cx="3429000" cy="461665"/>
          </a:xfrm>
          <a:prstGeom prst="rect">
            <a:avLst/>
          </a:prstGeom>
          <a:noFill/>
        </p:spPr>
        <p:txBody>
          <a:bodyPr wrap="square" rtlCol="0">
            <a:spAutoFit/>
          </a:bodyPr>
          <a:lstStyle/>
          <a:p>
            <a:r>
              <a:rPr lang="en-US" sz="2400" dirty="0" smtClean="0"/>
              <a:t>Lava Butte, Oregon</a:t>
            </a:r>
            <a:endParaRPr lang="en-US" sz="2400" dirty="0"/>
          </a:p>
        </p:txBody>
      </p:sp>
      <p:sp>
        <p:nvSpPr>
          <p:cNvPr id="5" name="TextBox 4"/>
          <p:cNvSpPr txBox="1"/>
          <p:nvPr/>
        </p:nvSpPr>
        <p:spPr>
          <a:xfrm>
            <a:off x="4267200" y="1600200"/>
            <a:ext cx="4343400" cy="4031873"/>
          </a:xfrm>
          <a:prstGeom prst="rect">
            <a:avLst/>
          </a:prstGeom>
          <a:noFill/>
        </p:spPr>
        <p:txBody>
          <a:bodyPr wrap="square" rtlCol="0">
            <a:spAutoFit/>
          </a:bodyPr>
          <a:lstStyle/>
          <a:p>
            <a:pPr marL="285750" indent="-285750">
              <a:buFont typeface="Arial"/>
              <a:buChar char="•"/>
            </a:pPr>
            <a:r>
              <a:rPr lang="en-US" sz="3200" dirty="0" smtClean="0"/>
              <a:t>Eruptions: Explosive</a:t>
            </a:r>
          </a:p>
          <a:p>
            <a:pPr marL="285750" indent="-285750">
              <a:buFont typeface="Arial"/>
              <a:buChar char="•"/>
            </a:pPr>
            <a:r>
              <a:rPr lang="en-US" sz="3200" dirty="0" smtClean="0"/>
              <a:t>Formation: Ash, cinders and bombs build up around vent</a:t>
            </a:r>
          </a:p>
          <a:p>
            <a:pPr marL="285750" indent="-285750">
              <a:buFont typeface="Arial"/>
              <a:buChar char="•"/>
            </a:pPr>
            <a:r>
              <a:rPr lang="en-US" sz="3200" dirty="0" smtClean="0"/>
              <a:t>Size: Hundreds of meters</a:t>
            </a:r>
          </a:p>
          <a:p>
            <a:pPr marL="285750" indent="-285750">
              <a:buFont typeface="Arial"/>
              <a:buChar char="•"/>
            </a:pPr>
            <a:r>
              <a:rPr lang="en-US" sz="3200" dirty="0" smtClean="0"/>
              <a:t>Shape: Steep, cone shaped hill</a:t>
            </a:r>
          </a:p>
        </p:txBody>
      </p:sp>
      <p:pic>
        <p:nvPicPr>
          <p:cNvPr id="7" name="Picture 6" descr="volcano_cinder_cone_with_flowing_lava_42-17132218.jpg"/>
          <p:cNvPicPr>
            <a:picLocks noChangeAspect="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228600" y="1143000"/>
            <a:ext cx="3766935" cy="2626391"/>
          </a:xfrm>
          <a:prstGeom prst="rect">
            <a:avLst/>
          </a:prstGeom>
          <a:noFill/>
          <a:ln>
            <a:noFill/>
          </a:ln>
          <a:extLst>
            <a:ext uri="{909E8E84-426E-40dd-AFC4-6F175D3DCCD1}">
              <a14:hiddenFill xmlns:a14="http://schemas.microsoft.com/office/drawing/2010/main">
                <a:solidFill>
                  <a:srgbClr val="FFFFFF">
                    <a:alpha val="350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479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lotButteBe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56487"/>
            <a:ext cx="5715000" cy="3222423"/>
          </a:xfrm>
          <a:prstGeom prst="rect">
            <a:avLst/>
          </a:prstGeom>
        </p:spPr>
      </p:pic>
      <p:sp>
        <p:nvSpPr>
          <p:cNvPr id="2" name="Title 1"/>
          <p:cNvSpPr>
            <a:spLocks noGrp="1"/>
          </p:cNvSpPr>
          <p:nvPr>
            <p:ph type="title"/>
          </p:nvPr>
        </p:nvSpPr>
        <p:spPr/>
        <p:txBody>
          <a:bodyPr/>
          <a:lstStyle/>
          <a:p>
            <a:r>
              <a:rPr lang="en-US" dirty="0" smtClean="0"/>
              <a:t>Brain Break – Sculpt a Cinder Cone </a:t>
            </a:r>
            <a:r>
              <a:rPr lang="en-US" dirty="0" err="1" smtClean="0"/>
              <a:t>Volcanoe</a:t>
            </a:r>
            <a:endParaRPr lang="en-US" dirty="0"/>
          </a:p>
        </p:txBody>
      </p:sp>
      <p:pic>
        <p:nvPicPr>
          <p:cNvPr id="3" name="Picture 2" descr="280px-Lavabutt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47800"/>
            <a:ext cx="3556000" cy="2794000"/>
          </a:xfrm>
          <a:prstGeom prst="rect">
            <a:avLst/>
          </a:prstGeom>
        </p:spPr>
      </p:pic>
      <p:sp>
        <p:nvSpPr>
          <p:cNvPr id="4" name="TextBox 3"/>
          <p:cNvSpPr txBox="1"/>
          <p:nvPr/>
        </p:nvSpPr>
        <p:spPr>
          <a:xfrm>
            <a:off x="3124200" y="4114800"/>
            <a:ext cx="3429000" cy="461665"/>
          </a:xfrm>
          <a:prstGeom prst="rect">
            <a:avLst/>
          </a:prstGeom>
          <a:noFill/>
        </p:spPr>
        <p:txBody>
          <a:bodyPr wrap="square" rtlCol="0">
            <a:spAutoFit/>
          </a:bodyPr>
          <a:lstStyle/>
          <a:p>
            <a:r>
              <a:rPr lang="en-US" sz="2400" b="1" dirty="0" smtClean="0"/>
              <a:t>Lava Butte, Oregon</a:t>
            </a:r>
            <a:endParaRPr lang="en-US" sz="2400" b="1" dirty="0"/>
          </a:p>
        </p:txBody>
      </p:sp>
      <p:pic>
        <p:nvPicPr>
          <p:cNvPr id="8" name="Picture 7" descr="Cinnamon_Butte_LeeSiebert_0650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572000"/>
            <a:ext cx="3733800" cy="2285999"/>
          </a:xfrm>
          <a:prstGeom prst="rect">
            <a:avLst/>
          </a:prstGeom>
        </p:spPr>
      </p:pic>
      <p:sp>
        <p:nvSpPr>
          <p:cNvPr id="9" name="TextBox 8"/>
          <p:cNvSpPr txBox="1"/>
          <p:nvPr/>
        </p:nvSpPr>
        <p:spPr>
          <a:xfrm>
            <a:off x="5498864" y="5181600"/>
            <a:ext cx="3657600" cy="461665"/>
          </a:xfrm>
          <a:prstGeom prst="rect">
            <a:avLst/>
          </a:prstGeom>
          <a:noFill/>
        </p:spPr>
        <p:txBody>
          <a:bodyPr wrap="square" rtlCol="0">
            <a:spAutoFit/>
          </a:bodyPr>
          <a:lstStyle/>
          <a:p>
            <a:r>
              <a:rPr lang="en-US" sz="2400" dirty="0" smtClean="0">
                <a:solidFill>
                  <a:schemeClr val="bg1"/>
                </a:solidFill>
              </a:rPr>
              <a:t>Cinnamon Butte, Oregon</a:t>
            </a:r>
            <a:endParaRPr lang="en-US" sz="2400" dirty="0">
              <a:solidFill>
                <a:schemeClr val="bg1"/>
              </a:solidFill>
            </a:endParaRPr>
          </a:p>
        </p:txBody>
      </p:sp>
      <p:pic>
        <p:nvPicPr>
          <p:cNvPr id="11" name="Picture 10" descr="284px-Nebe_lava_butte23753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1600200"/>
            <a:ext cx="4467778" cy="2438400"/>
          </a:xfrm>
          <a:prstGeom prst="rect">
            <a:avLst/>
          </a:prstGeom>
        </p:spPr>
      </p:pic>
      <p:sp>
        <p:nvSpPr>
          <p:cNvPr id="13" name="TextBox 12"/>
          <p:cNvSpPr txBox="1"/>
          <p:nvPr/>
        </p:nvSpPr>
        <p:spPr>
          <a:xfrm>
            <a:off x="914400" y="6172200"/>
            <a:ext cx="3505200" cy="461665"/>
          </a:xfrm>
          <a:prstGeom prst="rect">
            <a:avLst/>
          </a:prstGeom>
          <a:noFill/>
        </p:spPr>
        <p:txBody>
          <a:bodyPr wrap="square" rtlCol="0">
            <a:spAutoFit/>
          </a:bodyPr>
          <a:lstStyle/>
          <a:p>
            <a:r>
              <a:rPr lang="en-US" sz="2400" b="1" dirty="0" smtClean="0">
                <a:solidFill>
                  <a:srgbClr val="FFFFFF"/>
                </a:solidFill>
              </a:rPr>
              <a:t>Pilot Butte, Oregon</a:t>
            </a:r>
            <a:endParaRPr lang="en-US" sz="2400" b="1" dirty="0">
              <a:solidFill>
                <a:srgbClr val="FFFFFF"/>
              </a:solidFill>
            </a:endParaRPr>
          </a:p>
        </p:txBody>
      </p:sp>
    </p:spTree>
    <p:extLst>
      <p:ext uri="{BB962C8B-B14F-4D97-AF65-F5344CB8AC3E}">
        <p14:creationId xmlns:p14="http://schemas.microsoft.com/office/powerpoint/2010/main" val="337725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Where</a:t>
            </a:r>
            <a:r>
              <a:rPr lang="sv-SE" dirty="0" smtClean="0"/>
              <a:t> </a:t>
            </a:r>
            <a:r>
              <a:rPr lang="sv-SE" dirty="0" err="1" smtClean="0"/>
              <a:t>do</a:t>
            </a:r>
            <a:r>
              <a:rPr lang="sv-SE" dirty="0" smtClean="0"/>
              <a:t> </a:t>
            </a:r>
            <a:r>
              <a:rPr lang="sv-SE" dirty="0" err="1" smtClean="0"/>
              <a:t>they</a:t>
            </a:r>
            <a:r>
              <a:rPr lang="sv-SE" dirty="0" smtClean="0"/>
              <a:t> </a:t>
            </a:r>
            <a:r>
              <a:rPr lang="sv-SE" dirty="0" err="1" smtClean="0"/>
              <a:t>occur</a:t>
            </a:r>
            <a:r>
              <a:rPr lang="sv-SE" dirty="0" smtClean="0"/>
              <a:t>?</a:t>
            </a:r>
            <a:endParaRPr lang="sv-SE" dirty="0"/>
          </a:p>
        </p:txBody>
      </p:sp>
      <p:sp>
        <p:nvSpPr>
          <p:cNvPr id="3" name="Platshållare för innehåll 2"/>
          <p:cNvSpPr>
            <a:spLocks noGrp="1"/>
          </p:cNvSpPr>
          <p:nvPr>
            <p:ph idx="1"/>
          </p:nvPr>
        </p:nvSpPr>
        <p:spPr>
          <a:xfrm>
            <a:off x="457200" y="1600201"/>
            <a:ext cx="8229600" cy="2438400"/>
          </a:xfrm>
        </p:spPr>
        <p:txBody>
          <a:bodyPr/>
          <a:lstStyle/>
          <a:p>
            <a:r>
              <a:rPr lang="sv-SE" dirty="0" smtClean="0"/>
              <a:t>On </a:t>
            </a:r>
            <a:r>
              <a:rPr lang="sv-SE" dirty="0" err="1" smtClean="0"/>
              <a:t>subduction</a:t>
            </a:r>
            <a:r>
              <a:rPr lang="sv-SE" dirty="0" smtClean="0"/>
              <a:t> </a:t>
            </a:r>
            <a:r>
              <a:rPr lang="sv-SE" dirty="0" err="1" smtClean="0"/>
              <a:t>zones</a:t>
            </a:r>
            <a:endParaRPr lang="sv-SE" dirty="0" smtClean="0"/>
          </a:p>
          <a:p>
            <a:r>
              <a:rPr lang="sv-SE" dirty="0" smtClean="0"/>
              <a:t>On </a:t>
            </a:r>
            <a:r>
              <a:rPr lang="sv-SE" dirty="0" err="1" smtClean="0"/>
              <a:t>constructive</a:t>
            </a:r>
            <a:r>
              <a:rPr lang="sv-SE" dirty="0" smtClean="0"/>
              <a:t> </a:t>
            </a:r>
            <a:r>
              <a:rPr lang="sv-SE" dirty="0" err="1" smtClean="0"/>
              <a:t>plate</a:t>
            </a:r>
            <a:r>
              <a:rPr lang="sv-SE" dirty="0" smtClean="0"/>
              <a:t> </a:t>
            </a:r>
            <a:r>
              <a:rPr lang="sv-SE" dirty="0" err="1" smtClean="0"/>
              <a:t>boundaries</a:t>
            </a:r>
            <a:endParaRPr lang="sv-SE" dirty="0" smtClean="0"/>
          </a:p>
          <a:p>
            <a:r>
              <a:rPr lang="sv-SE" dirty="0" smtClean="0"/>
              <a:t>On hot </a:t>
            </a:r>
            <a:r>
              <a:rPr lang="sv-SE" dirty="0" err="1" smtClean="0"/>
              <a:t>spots</a:t>
            </a:r>
            <a:endParaRPr lang="sv-SE" dirty="0"/>
          </a:p>
        </p:txBody>
      </p:sp>
      <p:pic>
        <p:nvPicPr>
          <p:cNvPr id="31746" name="Picture 2" descr="http://www.scienceclarified.com/landforms/images/ueol_03_img0122.jpg"/>
          <p:cNvPicPr>
            <a:picLocks noChangeAspect="1" noChangeArrowheads="1"/>
          </p:cNvPicPr>
          <p:nvPr/>
        </p:nvPicPr>
        <p:blipFill>
          <a:blip r:embed="rId2" cstate="print"/>
          <a:srcRect/>
          <a:stretch>
            <a:fillRect/>
          </a:stretch>
        </p:blipFill>
        <p:spPr bwMode="auto">
          <a:xfrm>
            <a:off x="3101252" y="3276601"/>
            <a:ext cx="6042748" cy="3581400"/>
          </a:xfrm>
          <a:prstGeom prst="rect">
            <a:avLst/>
          </a:prstGeom>
          <a:noFill/>
        </p:spPr>
      </p:pic>
      <p:cxnSp>
        <p:nvCxnSpPr>
          <p:cNvPr id="6" name="Rak pil 5"/>
          <p:cNvCxnSpPr/>
          <p:nvPr/>
        </p:nvCxnSpPr>
        <p:spPr>
          <a:xfrm>
            <a:off x="7924800" y="24384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Rak pil 7"/>
          <p:cNvCxnSpPr/>
          <p:nvPr/>
        </p:nvCxnSpPr>
        <p:spPr>
          <a:xfrm flipH="1">
            <a:off x="8458200" y="1828800"/>
            <a:ext cx="3048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Rak pil 13"/>
          <p:cNvCxnSpPr/>
          <p:nvPr/>
        </p:nvCxnSpPr>
        <p:spPr>
          <a:xfrm>
            <a:off x="6858000" y="1905000"/>
            <a:ext cx="1676400" cy="2514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Rak pil 18"/>
          <p:cNvCxnSpPr/>
          <p:nvPr/>
        </p:nvCxnSpPr>
        <p:spPr>
          <a:xfrm>
            <a:off x="4800600" y="2895600"/>
            <a:ext cx="76200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Rak pil 22"/>
          <p:cNvCxnSpPr/>
          <p:nvPr/>
        </p:nvCxnSpPr>
        <p:spPr>
          <a:xfrm>
            <a:off x="1905000" y="3429000"/>
            <a:ext cx="1447800" cy="16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Process Information</a:t>
            </a:r>
            <a:endParaRPr lang="en-US" b="1" dirty="0"/>
          </a:p>
        </p:txBody>
      </p:sp>
      <p:sp>
        <p:nvSpPr>
          <p:cNvPr id="3" name="TextBox 2"/>
          <p:cNvSpPr txBox="1"/>
          <p:nvPr/>
        </p:nvSpPr>
        <p:spPr>
          <a:xfrm>
            <a:off x="381000" y="2213550"/>
            <a:ext cx="7696200" cy="4339650"/>
          </a:xfrm>
          <a:prstGeom prst="rect">
            <a:avLst/>
          </a:prstGeom>
          <a:noFill/>
        </p:spPr>
        <p:txBody>
          <a:bodyPr wrap="square" rtlCol="0">
            <a:spAutoFit/>
          </a:bodyPr>
          <a:lstStyle/>
          <a:p>
            <a:r>
              <a:rPr lang="en-US" sz="4000" b="1" dirty="0"/>
              <a:t>Discuss at your table. . . </a:t>
            </a:r>
          </a:p>
          <a:p>
            <a:r>
              <a:rPr lang="en-US" sz="4000" dirty="0" smtClean="0"/>
              <a:t>9</a:t>
            </a:r>
            <a:r>
              <a:rPr lang="en-US" sz="4000" dirty="0" smtClean="0"/>
              <a:t>. How do Cinder cones form?</a:t>
            </a:r>
          </a:p>
          <a:p>
            <a:r>
              <a:rPr lang="en-US" sz="4000" dirty="0" smtClean="0"/>
              <a:t>10. What are the characteristics of a Cinder cones?</a:t>
            </a:r>
          </a:p>
          <a:p>
            <a:r>
              <a:rPr lang="en-US" sz="4000" b="1" dirty="0"/>
              <a:t>Answer the questions in your </a:t>
            </a:r>
            <a:r>
              <a:rPr lang="en-US" sz="4000" b="1" dirty="0" smtClean="0"/>
              <a:t>INB </a:t>
            </a:r>
            <a:r>
              <a:rPr lang="en-US" sz="4000" b="1" dirty="0" err="1" smtClean="0"/>
              <a:t>pg</a:t>
            </a:r>
            <a:r>
              <a:rPr lang="en-US" sz="4000" b="1" smtClean="0"/>
              <a:t> 41</a:t>
            </a:r>
            <a:endParaRPr lang="en-US" sz="4000" b="1" dirty="0"/>
          </a:p>
          <a:p>
            <a:endParaRPr lang="en-US" dirty="0" smtClean="0"/>
          </a:p>
          <a:p>
            <a:pPr marL="342900" indent="-342900">
              <a:buAutoNum type="arabicPeriod"/>
            </a:pPr>
            <a:endParaRPr lang="en-US" dirty="0"/>
          </a:p>
        </p:txBody>
      </p:sp>
      <p:pic>
        <p:nvPicPr>
          <p:cNvPr id="4" name="Picture 3" descr="Screen Shot 2015-12-16 at 6.28.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0"/>
            <a:ext cx="3034552" cy="2380956"/>
          </a:xfrm>
          <a:prstGeom prst="rect">
            <a:avLst/>
          </a:prstGeom>
        </p:spPr>
      </p:pic>
    </p:spTree>
    <p:extLst>
      <p:ext uri="{BB962C8B-B14F-4D97-AF65-F5344CB8AC3E}">
        <p14:creationId xmlns:p14="http://schemas.microsoft.com/office/powerpoint/2010/main" val="2747825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volcanoes.usgs.gov/Imgs/Jpg/Kilauea/30212265-054_large.jpg"/>
          <p:cNvPicPr>
            <a:picLocks noChangeAspect="1" noChangeArrowheads="1"/>
          </p:cNvPicPr>
          <p:nvPr/>
        </p:nvPicPr>
        <p:blipFill>
          <a:blip r:embed="rId2" cstate="print"/>
          <a:srcRect l="15923"/>
          <a:stretch>
            <a:fillRect/>
          </a:stretch>
        </p:blipFill>
        <p:spPr bwMode="auto">
          <a:xfrm>
            <a:off x="0" y="62590"/>
            <a:ext cx="9144001" cy="6795411"/>
          </a:xfrm>
          <a:prstGeom prst="rect">
            <a:avLst/>
          </a:prstGeom>
          <a:noFill/>
        </p:spPr>
      </p:pic>
      <p:sp>
        <p:nvSpPr>
          <p:cNvPr id="2" name="Rubrik 1"/>
          <p:cNvSpPr>
            <a:spLocks noGrp="1"/>
          </p:cNvSpPr>
          <p:nvPr>
            <p:ph type="title"/>
          </p:nvPr>
        </p:nvSpPr>
        <p:spPr/>
        <p:txBody>
          <a:bodyPr/>
          <a:lstStyle/>
          <a:p>
            <a:r>
              <a:rPr lang="sv-SE" dirty="0" err="1" smtClean="0">
                <a:effectLst>
                  <a:outerShdw blurRad="38100" dist="38100" dir="2700000" algn="tl">
                    <a:srgbClr val="000000">
                      <a:alpha val="43137"/>
                    </a:srgbClr>
                  </a:outerShdw>
                </a:effectLst>
              </a:rPr>
              <a:t>Volcanic</a:t>
            </a:r>
            <a:r>
              <a:rPr lang="sv-SE" dirty="0" smtClean="0">
                <a:effectLst>
                  <a:outerShdw blurRad="38100" dist="38100" dir="2700000" algn="tl">
                    <a:srgbClr val="000000">
                      <a:alpha val="43137"/>
                    </a:srgbClr>
                  </a:outerShdw>
                </a:effectLst>
              </a:rPr>
              <a:t> </a:t>
            </a:r>
            <a:r>
              <a:rPr lang="sv-SE" dirty="0" err="1" smtClean="0">
                <a:effectLst>
                  <a:outerShdw blurRad="38100" dist="38100" dir="2700000" algn="tl">
                    <a:srgbClr val="000000">
                      <a:alpha val="43137"/>
                    </a:srgbClr>
                  </a:outerShdw>
                </a:effectLst>
              </a:rPr>
              <a:t>hazards</a:t>
            </a:r>
            <a:endParaRPr lang="sv-SE" dirty="0">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457200" y="1600200"/>
            <a:ext cx="4876800" cy="4525963"/>
          </a:xfrm>
        </p:spPr>
        <p:txBody>
          <a:bodyPr/>
          <a:lstStyle/>
          <a:p>
            <a:r>
              <a:rPr lang="sv-SE" b="1" dirty="0" err="1" smtClean="0">
                <a:effectLst>
                  <a:outerShdw blurRad="38100" dist="38100" dir="2700000" algn="tl">
                    <a:srgbClr val="000000">
                      <a:alpha val="43137"/>
                    </a:srgbClr>
                  </a:outerShdw>
                </a:effectLst>
              </a:rPr>
              <a:t>Most</a:t>
            </a:r>
            <a:r>
              <a:rPr lang="sv-SE" b="1" dirty="0" smtClean="0">
                <a:effectLst>
                  <a:outerShdw blurRad="38100" dist="38100" dir="2700000" algn="tl">
                    <a:srgbClr val="000000">
                      <a:alpha val="43137"/>
                    </a:srgbClr>
                  </a:outerShdw>
                </a:effectLst>
              </a:rPr>
              <a:t> </a:t>
            </a:r>
            <a:r>
              <a:rPr lang="sv-SE" b="1" dirty="0" err="1" smtClean="0">
                <a:effectLst>
                  <a:outerShdw blurRad="38100" dist="38100" dir="2700000" algn="tl">
                    <a:srgbClr val="000000">
                      <a:alpha val="43137"/>
                    </a:srgbClr>
                  </a:outerShdw>
                </a:effectLst>
              </a:rPr>
              <a:t>hazards</a:t>
            </a:r>
            <a:r>
              <a:rPr lang="sv-SE" b="1" dirty="0" smtClean="0">
                <a:effectLst>
                  <a:outerShdw blurRad="38100" dist="38100" dir="2700000" algn="tl">
                    <a:srgbClr val="000000">
                      <a:alpha val="43137"/>
                    </a:srgbClr>
                  </a:outerShdw>
                </a:effectLst>
              </a:rPr>
              <a:t> </a:t>
            </a:r>
            <a:r>
              <a:rPr lang="sv-SE" b="1" dirty="0" err="1" smtClean="0">
                <a:effectLst>
                  <a:outerShdw blurRad="38100" dist="38100" dir="2700000" algn="tl">
                    <a:srgbClr val="000000">
                      <a:alpha val="43137"/>
                    </a:srgbClr>
                  </a:outerShdw>
                </a:effectLst>
              </a:rPr>
              <a:t>during</a:t>
            </a:r>
            <a:r>
              <a:rPr lang="sv-SE" b="1" dirty="0" smtClean="0">
                <a:effectLst>
                  <a:outerShdw blurRad="38100" dist="38100" dir="2700000" algn="tl">
                    <a:srgbClr val="000000">
                      <a:alpha val="43137"/>
                    </a:srgbClr>
                  </a:outerShdw>
                </a:effectLst>
              </a:rPr>
              <a:t> eruptions are </a:t>
            </a:r>
            <a:r>
              <a:rPr lang="sv-SE" b="1" dirty="0" err="1" smtClean="0">
                <a:effectLst>
                  <a:outerShdw blurRad="38100" dist="38100" dir="2700000" algn="tl">
                    <a:srgbClr val="000000">
                      <a:alpha val="43137"/>
                    </a:srgbClr>
                  </a:outerShdw>
                </a:effectLst>
              </a:rPr>
              <a:t>caused</a:t>
            </a:r>
            <a:r>
              <a:rPr lang="sv-SE" b="1" dirty="0" smtClean="0">
                <a:effectLst>
                  <a:outerShdw blurRad="38100" dist="38100" dir="2700000" algn="tl">
                    <a:srgbClr val="000000">
                      <a:alpha val="43137"/>
                    </a:srgbClr>
                  </a:outerShdw>
                </a:effectLst>
              </a:rPr>
              <a:t> by </a:t>
            </a:r>
            <a:r>
              <a:rPr lang="sv-SE" b="1" dirty="0" err="1" smtClean="0">
                <a:effectLst>
                  <a:outerShdw blurRad="38100" dist="38100" dir="2700000" algn="tl">
                    <a:srgbClr val="000000">
                      <a:alpha val="43137"/>
                    </a:srgbClr>
                  </a:outerShdw>
                </a:effectLst>
              </a:rPr>
              <a:t>what</a:t>
            </a:r>
            <a:r>
              <a:rPr lang="sv-SE" b="1" dirty="0" smtClean="0">
                <a:effectLst>
                  <a:outerShdw blurRad="38100" dist="38100" dir="2700000" algn="tl">
                    <a:srgbClr val="000000">
                      <a:alpha val="43137"/>
                    </a:srgbClr>
                  </a:outerShdw>
                </a:effectLst>
              </a:rPr>
              <a:t> </a:t>
            </a:r>
            <a:r>
              <a:rPr lang="sv-SE" b="1" dirty="0" err="1" smtClean="0">
                <a:effectLst>
                  <a:outerShdw blurRad="38100" dist="38100" dir="2700000" algn="tl">
                    <a:srgbClr val="000000">
                      <a:alpha val="43137"/>
                    </a:srgbClr>
                  </a:outerShdw>
                </a:effectLst>
              </a:rPr>
              <a:t>comes</a:t>
            </a:r>
            <a:r>
              <a:rPr lang="sv-SE" b="1" dirty="0" smtClean="0">
                <a:effectLst>
                  <a:outerShdw blurRad="38100" dist="38100" dir="2700000" algn="tl">
                    <a:srgbClr val="000000">
                      <a:alpha val="43137"/>
                    </a:srgbClr>
                  </a:outerShdw>
                </a:effectLst>
              </a:rPr>
              <a:t> </a:t>
            </a:r>
            <a:r>
              <a:rPr lang="sv-SE" b="1" dirty="0" err="1" smtClean="0">
                <a:effectLst>
                  <a:outerShdw blurRad="38100" dist="38100" dir="2700000" algn="tl">
                    <a:srgbClr val="000000">
                      <a:alpha val="43137"/>
                    </a:srgbClr>
                  </a:outerShdw>
                </a:effectLst>
              </a:rPr>
              <a:t>out</a:t>
            </a:r>
            <a:r>
              <a:rPr lang="sv-SE" b="1" dirty="0" smtClean="0">
                <a:effectLst>
                  <a:outerShdw blurRad="38100" dist="38100" dir="2700000" algn="tl">
                    <a:srgbClr val="000000">
                      <a:alpha val="43137"/>
                    </a:srgbClr>
                  </a:outerShdw>
                </a:effectLst>
              </a:rPr>
              <a:t> of a </a:t>
            </a:r>
            <a:r>
              <a:rPr lang="sv-SE" b="1" dirty="0" err="1" smtClean="0">
                <a:effectLst>
                  <a:outerShdw blurRad="38100" dist="38100" dir="2700000" algn="tl">
                    <a:srgbClr val="000000">
                      <a:alpha val="43137"/>
                    </a:srgbClr>
                  </a:outerShdw>
                </a:effectLst>
              </a:rPr>
              <a:t>volcano</a:t>
            </a:r>
            <a:endParaRPr lang="sv-SE" b="1" dirty="0" smtClean="0">
              <a:effectLst>
                <a:outerShdw blurRad="38100" dist="38100" dir="2700000" algn="tl">
                  <a:srgbClr val="000000">
                    <a:alpha val="43137"/>
                  </a:srgbClr>
                </a:outerShdw>
              </a:effectLst>
            </a:endParaRPr>
          </a:p>
          <a:p>
            <a:r>
              <a:rPr lang="sv-SE" dirty="0" smtClean="0">
                <a:solidFill>
                  <a:schemeClr val="accent3"/>
                </a:solidFill>
                <a:effectLst>
                  <a:outerShdw blurRad="38100" dist="38100" dir="2700000" algn="tl">
                    <a:srgbClr val="000000">
                      <a:alpha val="43137"/>
                    </a:srgbClr>
                  </a:outerShdw>
                </a:effectLst>
              </a:rPr>
              <a:t>In </a:t>
            </a:r>
            <a:r>
              <a:rPr lang="sv-SE" dirty="0" err="1" smtClean="0">
                <a:solidFill>
                  <a:schemeClr val="accent3"/>
                </a:solidFill>
                <a:effectLst>
                  <a:outerShdw blurRad="38100" dist="38100" dir="2700000" algn="tl">
                    <a:srgbClr val="000000">
                      <a:alpha val="43137"/>
                    </a:srgbClr>
                  </a:outerShdw>
                </a:effectLst>
              </a:rPr>
              <a:t>worst</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case</a:t>
            </a:r>
            <a:r>
              <a:rPr lang="sv-SE" dirty="0" smtClean="0">
                <a:solidFill>
                  <a:schemeClr val="accent3"/>
                </a:solidFill>
                <a:effectLst>
                  <a:outerShdw blurRad="38100" dist="38100" dir="2700000" algn="tl">
                    <a:srgbClr val="000000">
                      <a:alpha val="43137"/>
                    </a:srgbClr>
                  </a:outerShdw>
                </a:effectLst>
              </a:rPr>
              <a:t> scenarios </a:t>
            </a:r>
            <a:r>
              <a:rPr lang="sv-SE" dirty="0" err="1" smtClean="0">
                <a:solidFill>
                  <a:schemeClr val="accent3"/>
                </a:solidFill>
                <a:effectLst>
                  <a:outerShdw blurRad="38100" dist="38100" dir="2700000" algn="tl">
                    <a:srgbClr val="000000">
                      <a:alpha val="43137"/>
                    </a:srgbClr>
                  </a:outerShdw>
                </a:effectLst>
              </a:rPr>
              <a:t>then</a:t>
            </a:r>
            <a:r>
              <a:rPr lang="sv-SE" dirty="0" smtClean="0">
                <a:solidFill>
                  <a:schemeClr val="accent3"/>
                </a:solidFill>
                <a:effectLst>
                  <a:outerShdw blurRad="38100" dist="38100" dir="2700000" algn="tl">
                    <a:srgbClr val="000000">
                      <a:alpha val="43137"/>
                    </a:srgbClr>
                  </a:outerShdw>
                </a:effectLst>
              </a:rPr>
              <a:t> a </a:t>
            </a:r>
            <a:r>
              <a:rPr lang="sv-SE" dirty="0" err="1" smtClean="0">
                <a:solidFill>
                  <a:schemeClr val="accent3"/>
                </a:solidFill>
                <a:effectLst>
                  <a:outerShdw blurRad="38100" dist="38100" dir="2700000" algn="tl">
                    <a:srgbClr val="000000">
                      <a:alpha val="43137"/>
                    </a:srgbClr>
                  </a:outerShdw>
                </a:effectLst>
              </a:rPr>
              <a:t>volcano</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may</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violently</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explode</a:t>
            </a:r>
            <a:endParaRPr lang="sv-SE" dirty="0">
              <a:solidFill>
                <a:schemeClr val="accent3"/>
              </a:solidFill>
              <a:effectLst>
                <a:outerShdw blurRad="38100" dist="38100" dir="2700000" algn="tl">
                  <a:srgbClr val="000000">
                    <a:alpha val="43137"/>
                  </a:srgbClr>
                </a:outerShdw>
              </a:effectLst>
            </a:endParaRPr>
          </a:p>
        </p:txBody>
      </p:sp>
      <p:pic>
        <p:nvPicPr>
          <p:cNvPr id="41988" name="Picture 4" descr="http://www.volcanowallpapers.com/bulkupload/wallpapers/Erupting%20Volcano/super-big-volcano-eruption.jpg"/>
          <p:cNvPicPr>
            <a:picLocks noChangeAspect="1" noChangeArrowheads="1"/>
          </p:cNvPicPr>
          <p:nvPr/>
        </p:nvPicPr>
        <p:blipFill>
          <a:blip r:embed="rId3" cstate="print"/>
          <a:srcRect/>
          <a:stretch>
            <a:fillRect/>
          </a:stretch>
        </p:blipFill>
        <p:spPr bwMode="auto">
          <a:xfrm>
            <a:off x="5384800" y="4038600"/>
            <a:ext cx="3759200" cy="2819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41988"/>
                                        </p:tgtEl>
                                        <p:attrNameLst>
                                          <p:attrName>style.visibility</p:attrName>
                                        </p:attrNameLst>
                                      </p:cBhvr>
                                      <p:to>
                                        <p:strVal val="visible"/>
                                      </p:to>
                                    </p:set>
                                    <p:anim calcmode="lin" valueType="num">
                                      <p:cBhvr>
                                        <p:cTn id="17" dur="1000" fill="hold"/>
                                        <p:tgtEl>
                                          <p:spTgt spid="41988"/>
                                        </p:tgtEl>
                                        <p:attrNameLst>
                                          <p:attrName>ppt_w</p:attrName>
                                        </p:attrNameLst>
                                      </p:cBhvr>
                                      <p:tavLst>
                                        <p:tav tm="0">
                                          <p:val>
                                            <p:strVal val="#ppt_w*0.70"/>
                                          </p:val>
                                        </p:tav>
                                        <p:tav tm="100000">
                                          <p:val>
                                            <p:strVal val="#ppt_w"/>
                                          </p:val>
                                        </p:tav>
                                      </p:tavLst>
                                    </p:anim>
                                    <p:anim calcmode="lin" valueType="num">
                                      <p:cBhvr>
                                        <p:cTn id="18" dur="1000" fill="hold"/>
                                        <p:tgtEl>
                                          <p:spTgt spid="41988"/>
                                        </p:tgtEl>
                                        <p:attrNameLst>
                                          <p:attrName>ppt_h</p:attrName>
                                        </p:attrNameLst>
                                      </p:cBhvr>
                                      <p:tavLst>
                                        <p:tav tm="0">
                                          <p:val>
                                            <p:strVal val="#ppt_h"/>
                                          </p:val>
                                        </p:tav>
                                        <p:tav tm="100000">
                                          <p:val>
                                            <p:strVal val="#ppt_h"/>
                                          </p:val>
                                        </p:tav>
                                      </p:tavLst>
                                    </p:anim>
                                    <p:animEffect transition="in" filter="fade">
                                      <p:cBhvr>
                                        <p:cTn id="19" dur="1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volcanoes.usgs.gov/Imgs/Jpg/Kilauea/30210600-046_large.jpg"/>
          <p:cNvPicPr>
            <a:picLocks noChangeAspect="1" noChangeArrowheads="1"/>
          </p:cNvPicPr>
          <p:nvPr/>
        </p:nvPicPr>
        <p:blipFill>
          <a:blip r:embed="rId2" cstate="print">
            <a:lum bright="-12000"/>
          </a:blip>
          <a:srcRect r="16691"/>
          <a:stretch>
            <a:fillRect/>
          </a:stretch>
        </p:blipFill>
        <p:spPr bwMode="auto">
          <a:xfrm>
            <a:off x="0" y="0"/>
            <a:ext cx="9144000" cy="6858000"/>
          </a:xfrm>
          <a:prstGeom prst="rect">
            <a:avLst/>
          </a:prstGeom>
          <a:noFill/>
        </p:spPr>
      </p:pic>
      <p:sp>
        <p:nvSpPr>
          <p:cNvPr id="2" name="Rubrik 1"/>
          <p:cNvSpPr>
            <a:spLocks noGrp="1"/>
          </p:cNvSpPr>
          <p:nvPr>
            <p:ph type="title"/>
          </p:nvPr>
        </p:nvSpPr>
        <p:spPr/>
        <p:txBody>
          <a:bodyPr/>
          <a:lstStyle/>
          <a:p>
            <a:r>
              <a:rPr lang="sv-SE" dirty="0" err="1" smtClean="0">
                <a:solidFill>
                  <a:schemeClr val="accent3"/>
                </a:solidFill>
                <a:effectLst>
                  <a:outerShdw blurRad="38100" dist="38100" dir="2700000" algn="tl">
                    <a:srgbClr val="000000">
                      <a:alpha val="43137"/>
                    </a:srgbClr>
                  </a:outerShdw>
                </a:effectLst>
              </a:rPr>
              <a:t>Volcanic</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hazards</a:t>
            </a:r>
            <a:r>
              <a:rPr lang="sv-SE" dirty="0" smtClean="0">
                <a:solidFill>
                  <a:schemeClr val="accent3"/>
                </a:solidFill>
                <a:effectLst>
                  <a:outerShdw blurRad="38100" dist="38100" dir="2700000" algn="tl">
                    <a:srgbClr val="000000">
                      <a:alpha val="43137"/>
                    </a:srgbClr>
                  </a:outerShdw>
                </a:effectLst>
              </a:rPr>
              <a:t> – lava </a:t>
            </a:r>
            <a:r>
              <a:rPr lang="sv-SE" dirty="0" err="1" smtClean="0">
                <a:solidFill>
                  <a:schemeClr val="accent3"/>
                </a:solidFill>
                <a:effectLst>
                  <a:outerShdw blurRad="38100" dist="38100" dir="2700000" algn="tl">
                    <a:srgbClr val="000000">
                      <a:alpha val="43137"/>
                    </a:srgbClr>
                  </a:outerShdw>
                </a:effectLst>
              </a:rPr>
              <a:t>flows</a:t>
            </a:r>
            <a:endParaRPr lang="sv-SE" dirty="0">
              <a:solidFill>
                <a:schemeClr val="accent3"/>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457200" y="1524000"/>
            <a:ext cx="3733800" cy="4267201"/>
          </a:xfrm>
        </p:spPr>
        <p:txBody>
          <a:bodyPr/>
          <a:lstStyle/>
          <a:p>
            <a:r>
              <a:rPr lang="sv-SE" sz="2800" dirty="0" err="1" smtClean="0">
                <a:solidFill>
                  <a:schemeClr val="accent3"/>
                </a:solidFill>
                <a:effectLst>
                  <a:outerShdw blurRad="38100" dist="38100" dir="2700000" algn="tl">
                    <a:srgbClr val="000000">
                      <a:alpha val="43137"/>
                    </a:srgbClr>
                  </a:outerShdw>
                </a:effectLst>
              </a:rPr>
              <a:t>Mostly</a:t>
            </a:r>
            <a:r>
              <a:rPr lang="sv-SE" sz="2800" dirty="0" smtClean="0">
                <a:solidFill>
                  <a:schemeClr val="accent3"/>
                </a:solidFill>
                <a:effectLst>
                  <a:outerShdw blurRad="38100" dist="38100" dir="2700000" algn="tl">
                    <a:srgbClr val="000000">
                      <a:alpha val="43137"/>
                    </a:srgbClr>
                  </a:outerShdw>
                </a:effectLst>
              </a:rPr>
              <a:t> </a:t>
            </a:r>
            <a:r>
              <a:rPr lang="sv-SE" sz="2800" dirty="0" err="1" smtClean="0">
                <a:solidFill>
                  <a:schemeClr val="accent3"/>
                </a:solidFill>
                <a:effectLst>
                  <a:outerShdw blurRad="38100" dist="38100" dir="2700000" algn="tl">
                    <a:srgbClr val="000000">
                      <a:alpha val="43137"/>
                    </a:srgbClr>
                  </a:outerShdw>
                </a:effectLst>
              </a:rPr>
              <a:t>associated</a:t>
            </a:r>
            <a:r>
              <a:rPr lang="sv-SE" sz="2800" dirty="0" smtClean="0">
                <a:solidFill>
                  <a:schemeClr val="accent3"/>
                </a:solidFill>
                <a:effectLst>
                  <a:outerShdw blurRad="38100" dist="38100" dir="2700000" algn="tl">
                    <a:srgbClr val="000000">
                      <a:alpha val="43137"/>
                    </a:srgbClr>
                  </a:outerShdw>
                </a:effectLst>
              </a:rPr>
              <a:t> with </a:t>
            </a:r>
            <a:r>
              <a:rPr lang="sv-SE" sz="2800" dirty="0" err="1" smtClean="0">
                <a:solidFill>
                  <a:schemeClr val="accent3"/>
                </a:solidFill>
                <a:effectLst>
                  <a:outerShdw blurRad="38100" dist="38100" dir="2700000" algn="tl">
                    <a:srgbClr val="000000">
                      <a:alpha val="43137"/>
                    </a:srgbClr>
                  </a:outerShdw>
                </a:effectLst>
              </a:rPr>
              <a:t>basic</a:t>
            </a:r>
            <a:r>
              <a:rPr lang="sv-SE" sz="2800" dirty="0" smtClean="0">
                <a:solidFill>
                  <a:schemeClr val="accent3"/>
                </a:solidFill>
                <a:effectLst>
                  <a:outerShdw blurRad="38100" dist="38100" dir="2700000" algn="tl">
                    <a:srgbClr val="000000">
                      <a:alpha val="43137"/>
                    </a:srgbClr>
                  </a:outerShdw>
                </a:effectLst>
              </a:rPr>
              <a:t> </a:t>
            </a:r>
            <a:r>
              <a:rPr lang="sv-SE" sz="2800" dirty="0" err="1" smtClean="0">
                <a:solidFill>
                  <a:schemeClr val="accent3"/>
                </a:solidFill>
                <a:effectLst>
                  <a:outerShdw blurRad="38100" dist="38100" dir="2700000" algn="tl">
                    <a:srgbClr val="000000">
                      <a:alpha val="43137"/>
                    </a:srgbClr>
                  </a:outerShdw>
                </a:effectLst>
              </a:rPr>
              <a:t>volcanos</a:t>
            </a:r>
            <a:endParaRPr lang="sv-SE" sz="2800" dirty="0" smtClean="0">
              <a:solidFill>
                <a:schemeClr val="accent3"/>
              </a:solidFill>
              <a:effectLst>
                <a:outerShdw blurRad="38100" dist="38100" dir="2700000" algn="tl">
                  <a:srgbClr val="000000">
                    <a:alpha val="43137"/>
                  </a:srgbClr>
                </a:outerShdw>
              </a:effectLst>
            </a:endParaRPr>
          </a:p>
          <a:p>
            <a:r>
              <a:rPr lang="sv-SE" sz="2800" dirty="0" smtClean="0">
                <a:solidFill>
                  <a:schemeClr val="accent3"/>
                </a:solidFill>
                <a:effectLst>
                  <a:outerShdw blurRad="38100" dist="38100" dir="2700000" algn="tl">
                    <a:srgbClr val="000000">
                      <a:alpha val="43137"/>
                    </a:srgbClr>
                  </a:outerShdw>
                </a:effectLst>
              </a:rPr>
              <a:t>Slow </a:t>
            </a:r>
            <a:r>
              <a:rPr lang="sv-SE" sz="2800" dirty="0" err="1" smtClean="0">
                <a:solidFill>
                  <a:schemeClr val="accent3"/>
                </a:solidFill>
                <a:effectLst>
                  <a:outerShdw blurRad="38100" dist="38100" dir="2700000" algn="tl">
                    <a:srgbClr val="000000">
                      <a:alpha val="43137"/>
                    </a:srgbClr>
                  </a:outerShdw>
                </a:effectLst>
              </a:rPr>
              <a:t>moving</a:t>
            </a:r>
            <a:r>
              <a:rPr lang="sv-SE" sz="2800" dirty="0" smtClean="0">
                <a:solidFill>
                  <a:schemeClr val="accent3"/>
                </a:solidFill>
                <a:effectLst>
                  <a:outerShdw blurRad="38100" dist="38100" dir="2700000" algn="tl">
                    <a:srgbClr val="000000">
                      <a:alpha val="43137"/>
                    </a:srgbClr>
                  </a:outerShdw>
                </a:effectLst>
              </a:rPr>
              <a:t> 1 – 5 </a:t>
            </a:r>
            <a:r>
              <a:rPr lang="sv-SE" sz="2800" dirty="0" err="1" smtClean="0">
                <a:solidFill>
                  <a:schemeClr val="accent3"/>
                </a:solidFill>
                <a:effectLst>
                  <a:outerShdw blurRad="38100" dist="38100" dir="2700000" algn="tl">
                    <a:srgbClr val="000000">
                      <a:alpha val="43137"/>
                    </a:srgbClr>
                  </a:outerShdw>
                </a:effectLst>
              </a:rPr>
              <a:t>kmh</a:t>
            </a:r>
            <a:endParaRPr lang="sv-SE" sz="2800" dirty="0" smtClean="0">
              <a:solidFill>
                <a:schemeClr val="accent3"/>
              </a:solidFill>
              <a:effectLst>
                <a:outerShdw blurRad="38100" dist="38100" dir="2700000" algn="tl">
                  <a:srgbClr val="000000">
                    <a:alpha val="43137"/>
                  </a:srgbClr>
                </a:outerShdw>
              </a:effectLst>
            </a:endParaRPr>
          </a:p>
          <a:p>
            <a:r>
              <a:rPr lang="sv-SE" sz="2800" dirty="0" err="1" smtClean="0">
                <a:solidFill>
                  <a:schemeClr val="accent3"/>
                </a:solidFill>
                <a:effectLst>
                  <a:outerShdw blurRad="38100" dist="38100" dir="2700000" algn="tl">
                    <a:srgbClr val="000000">
                      <a:alpha val="43137"/>
                    </a:srgbClr>
                  </a:outerShdw>
                </a:effectLst>
              </a:rPr>
              <a:t>Low</a:t>
            </a:r>
            <a:r>
              <a:rPr lang="sv-SE" sz="2800" dirty="0" smtClean="0">
                <a:solidFill>
                  <a:schemeClr val="accent3"/>
                </a:solidFill>
                <a:effectLst>
                  <a:outerShdw blurRad="38100" dist="38100" dir="2700000" algn="tl">
                    <a:srgbClr val="000000">
                      <a:alpha val="43137"/>
                    </a:srgbClr>
                  </a:outerShdw>
                </a:effectLst>
              </a:rPr>
              <a:t> risk to human life</a:t>
            </a:r>
          </a:p>
          <a:p>
            <a:r>
              <a:rPr lang="sv-SE" sz="2800" dirty="0" smtClean="0">
                <a:solidFill>
                  <a:schemeClr val="accent3"/>
                </a:solidFill>
                <a:effectLst>
                  <a:outerShdw blurRad="38100" dist="38100" dir="2700000" algn="tl">
                    <a:srgbClr val="000000">
                      <a:alpha val="43137"/>
                    </a:srgbClr>
                  </a:outerShdw>
                </a:effectLst>
              </a:rPr>
              <a:t>Cover </a:t>
            </a:r>
            <a:r>
              <a:rPr lang="sv-SE" sz="2800" dirty="0" err="1" smtClean="0">
                <a:solidFill>
                  <a:schemeClr val="accent3"/>
                </a:solidFill>
                <a:effectLst>
                  <a:outerShdw blurRad="38100" dist="38100" dir="2700000" algn="tl">
                    <a:srgbClr val="000000">
                      <a:alpha val="43137"/>
                    </a:srgbClr>
                  </a:outerShdw>
                </a:effectLst>
              </a:rPr>
              <a:t>large</a:t>
            </a:r>
            <a:r>
              <a:rPr lang="sv-SE" sz="2800" dirty="0" smtClean="0">
                <a:solidFill>
                  <a:schemeClr val="accent3"/>
                </a:solidFill>
                <a:effectLst>
                  <a:outerShdw blurRad="38100" dist="38100" dir="2700000" algn="tl">
                    <a:srgbClr val="000000">
                      <a:alpha val="43137"/>
                    </a:srgbClr>
                  </a:outerShdw>
                </a:effectLst>
              </a:rPr>
              <a:t> areas and </a:t>
            </a:r>
            <a:r>
              <a:rPr lang="sv-SE" sz="2800" dirty="0" err="1" smtClean="0">
                <a:solidFill>
                  <a:schemeClr val="accent3"/>
                </a:solidFill>
                <a:effectLst>
                  <a:outerShdw blurRad="38100" dist="38100" dir="2700000" algn="tl">
                    <a:srgbClr val="000000">
                      <a:alpha val="43137"/>
                    </a:srgbClr>
                  </a:outerShdw>
                </a:effectLst>
              </a:rPr>
              <a:t>destroy</a:t>
            </a:r>
            <a:r>
              <a:rPr lang="sv-SE" sz="2800" dirty="0" smtClean="0">
                <a:solidFill>
                  <a:schemeClr val="accent3"/>
                </a:solidFill>
                <a:effectLst>
                  <a:outerShdw blurRad="38100" dist="38100" dir="2700000" algn="tl">
                    <a:srgbClr val="000000">
                      <a:alpha val="43137"/>
                    </a:srgbClr>
                  </a:outerShdw>
                </a:effectLst>
              </a:rPr>
              <a:t> </a:t>
            </a:r>
            <a:r>
              <a:rPr lang="sv-SE" sz="2800" dirty="0" err="1" smtClean="0">
                <a:solidFill>
                  <a:schemeClr val="accent3"/>
                </a:solidFill>
                <a:effectLst>
                  <a:outerShdw blurRad="38100" dist="38100" dir="2700000" algn="tl">
                    <a:srgbClr val="000000">
                      <a:alpha val="43137"/>
                    </a:srgbClr>
                  </a:outerShdw>
                </a:effectLst>
              </a:rPr>
              <a:t>large</a:t>
            </a:r>
            <a:r>
              <a:rPr lang="sv-SE" sz="2800" dirty="0" smtClean="0">
                <a:solidFill>
                  <a:schemeClr val="accent3"/>
                </a:solidFill>
                <a:effectLst>
                  <a:outerShdw blurRad="38100" dist="38100" dir="2700000" algn="tl">
                    <a:srgbClr val="000000">
                      <a:alpha val="43137"/>
                    </a:srgbClr>
                  </a:outerShdw>
                </a:effectLst>
              </a:rPr>
              <a:t> </a:t>
            </a:r>
            <a:r>
              <a:rPr lang="sv-SE" sz="2800" dirty="0" err="1" smtClean="0">
                <a:solidFill>
                  <a:schemeClr val="accent3"/>
                </a:solidFill>
                <a:effectLst>
                  <a:outerShdw blurRad="38100" dist="38100" dir="2700000" algn="tl">
                    <a:srgbClr val="000000">
                      <a:alpha val="43137"/>
                    </a:srgbClr>
                  </a:outerShdw>
                </a:effectLst>
              </a:rPr>
              <a:t>amounts</a:t>
            </a:r>
            <a:r>
              <a:rPr lang="sv-SE" sz="2800" dirty="0" smtClean="0">
                <a:solidFill>
                  <a:schemeClr val="accent3"/>
                </a:solidFill>
                <a:effectLst>
                  <a:outerShdw blurRad="38100" dist="38100" dir="2700000" algn="tl">
                    <a:srgbClr val="000000">
                      <a:alpha val="43137"/>
                    </a:srgbClr>
                  </a:outerShdw>
                </a:effectLst>
              </a:rPr>
              <a:t> of </a:t>
            </a:r>
            <a:r>
              <a:rPr lang="sv-SE" sz="2800" dirty="0" err="1" smtClean="0">
                <a:solidFill>
                  <a:schemeClr val="accent3"/>
                </a:solidFill>
                <a:effectLst>
                  <a:outerShdw blurRad="38100" dist="38100" dir="2700000" algn="tl">
                    <a:srgbClr val="000000">
                      <a:alpha val="43137"/>
                    </a:srgbClr>
                  </a:outerShdw>
                </a:effectLst>
              </a:rPr>
              <a:t>infrastructure</a:t>
            </a:r>
            <a:endParaRPr lang="sv-SE" sz="2800" dirty="0">
              <a:solidFill>
                <a:schemeClr val="accent3"/>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montserratvolcano.org/Pyroclastics%2015.jpg"/>
          <p:cNvPicPr>
            <a:picLocks noChangeAspect="1" noChangeArrowheads="1"/>
          </p:cNvPicPr>
          <p:nvPr/>
        </p:nvPicPr>
        <p:blipFill>
          <a:blip r:embed="rId2" cstate="print"/>
          <a:srcRect r="11924"/>
          <a:stretch>
            <a:fillRect/>
          </a:stretch>
        </p:blipFill>
        <p:spPr bwMode="auto">
          <a:xfrm>
            <a:off x="0" y="0"/>
            <a:ext cx="9144000" cy="6858000"/>
          </a:xfrm>
          <a:prstGeom prst="rect">
            <a:avLst/>
          </a:prstGeom>
          <a:noFill/>
        </p:spPr>
      </p:pic>
      <p:sp>
        <p:nvSpPr>
          <p:cNvPr id="2" name="Rubrik 1"/>
          <p:cNvSpPr>
            <a:spLocks noGrp="1"/>
          </p:cNvSpPr>
          <p:nvPr>
            <p:ph type="title"/>
          </p:nvPr>
        </p:nvSpPr>
        <p:spPr/>
        <p:txBody>
          <a:bodyPr/>
          <a:lstStyle/>
          <a:p>
            <a:r>
              <a:rPr lang="sv-SE" dirty="0" err="1" smtClean="0">
                <a:solidFill>
                  <a:schemeClr val="accent3"/>
                </a:solidFill>
                <a:effectLst>
                  <a:outerShdw blurRad="38100" dist="38100" dir="2700000" algn="tl">
                    <a:srgbClr val="000000">
                      <a:alpha val="43137"/>
                    </a:srgbClr>
                  </a:outerShdw>
                </a:effectLst>
              </a:rPr>
              <a:t>Hazards</a:t>
            </a:r>
            <a:r>
              <a:rPr lang="sv-SE" dirty="0" smtClean="0">
                <a:solidFill>
                  <a:schemeClr val="accent3"/>
                </a:solidFill>
                <a:effectLst>
                  <a:outerShdw blurRad="38100" dist="38100" dir="2700000" algn="tl">
                    <a:srgbClr val="000000">
                      <a:alpha val="43137"/>
                    </a:srgbClr>
                  </a:outerShdw>
                </a:effectLst>
              </a:rPr>
              <a:t> – </a:t>
            </a:r>
            <a:r>
              <a:rPr lang="sv-SE" dirty="0" err="1" smtClean="0">
                <a:solidFill>
                  <a:schemeClr val="accent3"/>
                </a:solidFill>
                <a:effectLst>
                  <a:outerShdw blurRad="38100" dist="38100" dir="2700000" algn="tl">
                    <a:srgbClr val="000000">
                      <a:alpha val="43137"/>
                    </a:srgbClr>
                  </a:outerShdw>
                </a:effectLst>
              </a:rPr>
              <a:t>pyroclastic</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flows</a:t>
            </a:r>
            <a:endParaRPr lang="sv-SE" dirty="0">
              <a:solidFill>
                <a:schemeClr val="accent3"/>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p:txBody>
          <a:bodyPr/>
          <a:lstStyle/>
          <a:p>
            <a:r>
              <a:rPr lang="sv-SE" dirty="0" smtClean="0">
                <a:solidFill>
                  <a:schemeClr val="accent3"/>
                </a:solidFill>
                <a:effectLst>
                  <a:outerShdw blurRad="38100" dist="38100" dir="2700000" algn="tl">
                    <a:srgbClr val="000000">
                      <a:alpha val="43137"/>
                    </a:srgbClr>
                  </a:outerShdw>
                </a:effectLst>
              </a:rPr>
              <a:t>Hot </a:t>
            </a:r>
            <a:r>
              <a:rPr lang="sv-SE" dirty="0" err="1" smtClean="0">
                <a:solidFill>
                  <a:schemeClr val="accent3"/>
                </a:solidFill>
                <a:effectLst>
                  <a:outerShdw blurRad="38100" dist="38100" dir="2700000" algn="tl">
                    <a:srgbClr val="000000">
                      <a:alpha val="43137"/>
                    </a:srgbClr>
                  </a:outerShdw>
                </a:effectLst>
              </a:rPr>
              <a:t>clouds</a:t>
            </a:r>
            <a:r>
              <a:rPr lang="sv-SE" dirty="0" smtClean="0">
                <a:solidFill>
                  <a:schemeClr val="accent3"/>
                </a:solidFill>
                <a:effectLst>
                  <a:outerShdw blurRad="38100" dist="38100" dir="2700000" algn="tl">
                    <a:srgbClr val="000000">
                      <a:alpha val="43137"/>
                    </a:srgbClr>
                  </a:outerShdw>
                </a:effectLst>
              </a:rPr>
              <a:t> of </a:t>
            </a:r>
            <a:r>
              <a:rPr lang="sv-SE" dirty="0" err="1" smtClean="0">
                <a:solidFill>
                  <a:schemeClr val="accent3"/>
                </a:solidFill>
                <a:effectLst>
                  <a:outerShdw blurRad="38100" dist="38100" dir="2700000" algn="tl">
                    <a:srgbClr val="000000">
                      <a:alpha val="43137"/>
                    </a:srgbClr>
                  </a:outerShdw>
                </a:effectLst>
              </a:rPr>
              <a:t>ash</a:t>
            </a:r>
            <a:r>
              <a:rPr lang="sv-SE" dirty="0" smtClean="0">
                <a:solidFill>
                  <a:schemeClr val="accent3"/>
                </a:solidFill>
                <a:effectLst>
                  <a:outerShdw blurRad="38100" dist="38100" dir="2700000" algn="tl">
                    <a:srgbClr val="000000">
                      <a:alpha val="43137"/>
                    </a:srgbClr>
                  </a:outerShdw>
                </a:effectLst>
              </a:rPr>
              <a:t> and gas</a:t>
            </a:r>
          </a:p>
          <a:p>
            <a:r>
              <a:rPr lang="sv-SE" dirty="0" err="1" smtClean="0">
                <a:solidFill>
                  <a:schemeClr val="accent3"/>
                </a:solidFill>
                <a:effectLst>
                  <a:outerShdw blurRad="38100" dist="38100" dir="2700000" algn="tl">
                    <a:srgbClr val="000000">
                      <a:alpha val="43137"/>
                    </a:srgbClr>
                  </a:outerShdw>
                </a:effectLst>
              </a:rPr>
              <a:t>Move</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downhill</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close</a:t>
            </a:r>
            <a:r>
              <a:rPr lang="sv-SE" dirty="0" smtClean="0">
                <a:solidFill>
                  <a:schemeClr val="accent3"/>
                </a:solidFill>
                <a:effectLst>
                  <a:outerShdw blurRad="38100" dist="38100" dir="2700000" algn="tl">
                    <a:srgbClr val="000000">
                      <a:alpha val="43137"/>
                    </a:srgbClr>
                  </a:outerShdw>
                </a:effectLst>
              </a:rPr>
              <a:t> to the </a:t>
            </a:r>
            <a:r>
              <a:rPr lang="sv-SE" dirty="0" err="1" smtClean="0">
                <a:solidFill>
                  <a:schemeClr val="accent3"/>
                </a:solidFill>
                <a:effectLst>
                  <a:outerShdw blurRad="38100" dist="38100" dir="2700000" algn="tl">
                    <a:srgbClr val="000000">
                      <a:alpha val="43137"/>
                    </a:srgbClr>
                  </a:outerShdw>
                </a:effectLst>
              </a:rPr>
              <a:t>ground</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following</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valleys</a:t>
            </a:r>
            <a:endParaRPr lang="sv-SE" dirty="0" smtClean="0">
              <a:solidFill>
                <a:schemeClr val="accent3"/>
              </a:solidFill>
              <a:effectLst>
                <a:outerShdw blurRad="38100" dist="38100" dir="2700000" algn="tl">
                  <a:srgbClr val="000000">
                    <a:alpha val="43137"/>
                  </a:srgbClr>
                </a:outerShdw>
              </a:effectLst>
            </a:endParaRPr>
          </a:p>
          <a:p>
            <a:r>
              <a:rPr lang="sv-SE" dirty="0" smtClean="0">
                <a:solidFill>
                  <a:schemeClr val="accent3"/>
                </a:solidFill>
                <a:effectLst>
                  <a:outerShdw blurRad="38100" dist="38100" dir="2700000" algn="tl">
                    <a:srgbClr val="000000">
                      <a:alpha val="43137"/>
                    </a:srgbClr>
                  </a:outerShdw>
                </a:effectLst>
              </a:rPr>
              <a:t>High speed – up to 500 </a:t>
            </a:r>
            <a:r>
              <a:rPr lang="sv-SE" dirty="0" err="1" smtClean="0">
                <a:solidFill>
                  <a:schemeClr val="accent3"/>
                </a:solidFill>
                <a:effectLst>
                  <a:outerShdw blurRad="38100" dist="38100" dir="2700000" algn="tl">
                    <a:srgbClr val="000000">
                      <a:alpha val="43137"/>
                    </a:srgbClr>
                  </a:outerShdw>
                </a:effectLst>
              </a:rPr>
              <a:t>kmh</a:t>
            </a:r>
            <a:endParaRPr lang="sv-SE" dirty="0" smtClean="0">
              <a:solidFill>
                <a:schemeClr val="accent3"/>
              </a:solidFill>
              <a:effectLst>
                <a:outerShdw blurRad="38100" dist="38100" dir="2700000" algn="tl">
                  <a:srgbClr val="000000">
                    <a:alpha val="43137"/>
                  </a:srgbClr>
                </a:outerShdw>
              </a:effectLst>
            </a:endParaRPr>
          </a:p>
          <a:p>
            <a:r>
              <a:rPr lang="sv-SE" dirty="0" smtClean="0">
                <a:solidFill>
                  <a:schemeClr val="accent3"/>
                </a:solidFill>
                <a:effectLst>
                  <a:outerShdw blurRad="38100" dist="38100" dir="2700000" algn="tl">
                    <a:srgbClr val="000000">
                      <a:alpha val="43137"/>
                    </a:srgbClr>
                  </a:outerShdw>
                </a:effectLst>
              </a:rPr>
              <a:t>As far as 30 km</a:t>
            </a:r>
          </a:p>
          <a:p>
            <a:r>
              <a:rPr lang="sv-SE" dirty="0" smtClean="0">
                <a:solidFill>
                  <a:schemeClr val="accent3"/>
                </a:solidFill>
                <a:effectLst>
                  <a:outerShdw blurRad="38100" dist="38100" dir="2700000" algn="tl">
                    <a:srgbClr val="000000">
                      <a:alpha val="43137"/>
                    </a:srgbClr>
                  </a:outerShdw>
                </a:effectLst>
              </a:rPr>
              <a:t>Up to 700</a:t>
            </a:r>
            <a:r>
              <a:rPr lang="sv-SE" baseline="30000" dirty="0" smtClean="0">
                <a:solidFill>
                  <a:schemeClr val="accent3"/>
                </a:solidFill>
                <a:effectLst>
                  <a:outerShdw blurRad="38100" dist="38100" dir="2700000" algn="tl">
                    <a:srgbClr val="000000">
                      <a:alpha val="43137"/>
                    </a:srgbClr>
                  </a:outerShdw>
                </a:effectLst>
              </a:rPr>
              <a:t>0</a:t>
            </a:r>
            <a:r>
              <a:rPr lang="sv-SE" dirty="0" smtClean="0">
                <a:solidFill>
                  <a:schemeClr val="accent3"/>
                </a:solidFill>
                <a:effectLst>
                  <a:outerShdw blurRad="38100" dist="38100" dir="2700000" algn="tl">
                    <a:srgbClr val="000000">
                      <a:alpha val="43137"/>
                    </a:srgbClr>
                  </a:outerShdw>
                </a:effectLst>
              </a:rPr>
              <a:t> C</a:t>
            </a:r>
          </a:p>
          <a:p>
            <a:r>
              <a:rPr lang="sv-SE" dirty="0" err="1" smtClean="0">
                <a:solidFill>
                  <a:schemeClr val="accent3"/>
                </a:solidFill>
                <a:effectLst>
                  <a:outerShdw blurRad="38100" dist="38100" dir="2700000" algn="tl">
                    <a:srgbClr val="000000">
                      <a:alpha val="43137"/>
                    </a:srgbClr>
                  </a:outerShdw>
                </a:effectLst>
              </a:rPr>
              <a:t>Highly</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dangerous</a:t>
            </a:r>
            <a:endParaRPr lang="sv-SE" dirty="0">
              <a:solidFill>
                <a:schemeClr val="accent3"/>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le:Galunggung lahar.jpg">
            <a:hlinkClick r:id="rId2"/>
          </p:cNvPr>
          <p:cNvPicPr>
            <a:picLocks noChangeAspect="1" noChangeArrowheads="1"/>
          </p:cNvPicPr>
          <p:nvPr/>
        </p:nvPicPr>
        <p:blipFill>
          <a:blip r:embed="rId3" cstate="print">
            <a:lum bright="-16000"/>
          </a:blip>
          <a:srcRect l="12291"/>
          <a:stretch>
            <a:fillRect/>
          </a:stretch>
        </p:blipFill>
        <p:spPr bwMode="auto">
          <a:xfrm>
            <a:off x="0" y="0"/>
            <a:ext cx="9144000" cy="6858000"/>
          </a:xfrm>
          <a:prstGeom prst="rect">
            <a:avLst/>
          </a:prstGeom>
          <a:noFill/>
        </p:spPr>
      </p:pic>
      <p:sp>
        <p:nvSpPr>
          <p:cNvPr id="2" name="Rubrik 1"/>
          <p:cNvSpPr>
            <a:spLocks noGrp="1"/>
          </p:cNvSpPr>
          <p:nvPr>
            <p:ph type="title"/>
          </p:nvPr>
        </p:nvSpPr>
        <p:spPr/>
        <p:txBody>
          <a:bodyPr/>
          <a:lstStyle/>
          <a:p>
            <a:r>
              <a:rPr lang="sv-SE" dirty="0" err="1" smtClean="0">
                <a:solidFill>
                  <a:schemeClr val="accent3"/>
                </a:solidFill>
                <a:effectLst>
                  <a:outerShdw blurRad="38100" dist="38100" dir="2700000" algn="tl">
                    <a:srgbClr val="000000">
                      <a:alpha val="43137"/>
                    </a:srgbClr>
                  </a:outerShdw>
                </a:effectLst>
              </a:rPr>
              <a:t>Hazards</a:t>
            </a:r>
            <a:r>
              <a:rPr lang="sv-SE" dirty="0" smtClean="0">
                <a:solidFill>
                  <a:schemeClr val="accent3"/>
                </a:solidFill>
                <a:effectLst>
                  <a:outerShdw blurRad="38100" dist="38100" dir="2700000" algn="tl">
                    <a:srgbClr val="000000">
                      <a:alpha val="43137"/>
                    </a:srgbClr>
                  </a:outerShdw>
                </a:effectLst>
              </a:rPr>
              <a:t> - </a:t>
            </a:r>
            <a:r>
              <a:rPr lang="sv-SE" dirty="0" err="1" smtClean="0">
                <a:solidFill>
                  <a:schemeClr val="accent3"/>
                </a:solidFill>
                <a:effectLst>
                  <a:outerShdw blurRad="38100" dist="38100" dir="2700000" algn="tl">
                    <a:srgbClr val="000000">
                      <a:alpha val="43137"/>
                    </a:srgbClr>
                  </a:outerShdw>
                </a:effectLst>
              </a:rPr>
              <a:t>lahars</a:t>
            </a:r>
            <a:endParaRPr lang="sv-SE" dirty="0">
              <a:solidFill>
                <a:schemeClr val="accent3"/>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457200" y="1600200"/>
            <a:ext cx="5562600" cy="4525963"/>
          </a:xfrm>
        </p:spPr>
        <p:txBody>
          <a:bodyPr/>
          <a:lstStyle/>
          <a:p>
            <a:r>
              <a:rPr lang="sv-SE" dirty="0" err="1" smtClean="0">
                <a:solidFill>
                  <a:schemeClr val="accent3"/>
                </a:solidFill>
                <a:effectLst>
                  <a:outerShdw blurRad="38100" dist="38100" dir="2700000" algn="tl">
                    <a:srgbClr val="000000">
                      <a:alpha val="43137"/>
                    </a:srgbClr>
                  </a:outerShdw>
                </a:effectLst>
              </a:rPr>
              <a:t>Occur</a:t>
            </a:r>
            <a:r>
              <a:rPr lang="sv-SE" dirty="0" smtClean="0">
                <a:solidFill>
                  <a:schemeClr val="accent3"/>
                </a:solidFill>
                <a:effectLst>
                  <a:outerShdw blurRad="38100" dist="38100" dir="2700000" algn="tl">
                    <a:srgbClr val="000000">
                      <a:alpha val="43137"/>
                    </a:srgbClr>
                  </a:outerShdw>
                </a:effectLst>
              </a:rPr>
              <a:t> on high </a:t>
            </a:r>
            <a:r>
              <a:rPr lang="sv-SE" dirty="0" err="1" smtClean="0">
                <a:solidFill>
                  <a:schemeClr val="accent3"/>
                </a:solidFill>
                <a:effectLst>
                  <a:outerShdw blurRad="38100" dist="38100" dir="2700000" algn="tl">
                    <a:srgbClr val="000000">
                      <a:alpha val="43137"/>
                    </a:srgbClr>
                  </a:outerShdw>
                </a:effectLst>
              </a:rPr>
              <a:t>volcanos</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covered</a:t>
            </a:r>
            <a:r>
              <a:rPr lang="sv-SE" dirty="0" smtClean="0">
                <a:solidFill>
                  <a:schemeClr val="accent3"/>
                </a:solidFill>
                <a:effectLst>
                  <a:outerShdw blurRad="38100" dist="38100" dir="2700000" algn="tl">
                    <a:srgbClr val="000000">
                      <a:alpha val="43137"/>
                    </a:srgbClr>
                  </a:outerShdw>
                </a:effectLst>
              </a:rPr>
              <a:t> in </a:t>
            </a:r>
            <a:r>
              <a:rPr lang="sv-SE" dirty="0" err="1" smtClean="0">
                <a:solidFill>
                  <a:schemeClr val="accent3"/>
                </a:solidFill>
                <a:effectLst>
                  <a:outerShdw blurRad="38100" dist="38100" dir="2700000" algn="tl">
                    <a:srgbClr val="000000">
                      <a:alpha val="43137"/>
                    </a:srgbClr>
                  </a:outerShdw>
                </a:effectLst>
              </a:rPr>
              <a:t>snow</a:t>
            </a:r>
            <a:r>
              <a:rPr lang="sv-SE" dirty="0" smtClean="0">
                <a:solidFill>
                  <a:schemeClr val="accent3"/>
                </a:solidFill>
                <a:effectLst>
                  <a:outerShdw blurRad="38100" dist="38100" dir="2700000" algn="tl">
                    <a:srgbClr val="000000">
                      <a:alpha val="43137"/>
                    </a:srgbClr>
                  </a:outerShdw>
                </a:effectLst>
              </a:rPr>
              <a:t> and </a:t>
            </a:r>
            <a:r>
              <a:rPr lang="sv-SE" dirty="0" err="1" smtClean="0">
                <a:solidFill>
                  <a:schemeClr val="accent3"/>
                </a:solidFill>
                <a:effectLst>
                  <a:outerShdw blurRad="38100" dist="38100" dir="2700000" algn="tl">
                    <a:srgbClr val="000000">
                      <a:alpha val="43137"/>
                    </a:srgbClr>
                  </a:outerShdw>
                </a:effectLst>
              </a:rPr>
              <a:t>ice</a:t>
            </a:r>
            <a:r>
              <a:rPr lang="sv-SE" dirty="0" smtClean="0">
                <a:solidFill>
                  <a:schemeClr val="accent3"/>
                </a:solidFill>
                <a:effectLst>
                  <a:outerShdw blurRad="38100" dist="38100" dir="2700000" algn="tl">
                    <a:srgbClr val="000000">
                      <a:alpha val="43137"/>
                    </a:srgbClr>
                  </a:outerShdw>
                </a:effectLst>
              </a:rPr>
              <a:t>, or </a:t>
            </a:r>
            <a:r>
              <a:rPr lang="sv-SE" dirty="0" err="1" smtClean="0">
                <a:solidFill>
                  <a:schemeClr val="accent3"/>
                </a:solidFill>
                <a:effectLst>
                  <a:outerShdw blurRad="38100" dist="38100" dir="2700000" algn="tl">
                    <a:srgbClr val="000000">
                      <a:alpha val="43137"/>
                    </a:srgbClr>
                  </a:outerShdw>
                </a:effectLst>
              </a:rPr>
              <a:t>wet</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mud/soil</a:t>
            </a:r>
            <a:endParaRPr lang="sv-SE" dirty="0" smtClean="0">
              <a:solidFill>
                <a:schemeClr val="accent3"/>
              </a:solidFill>
              <a:effectLst>
                <a:outerShdw blurRad="38100" dist="38100" dir="2700000" algn="tl">
                  <a:srgbClr val="000000">
                    <a:alpha val="43137"/>
                  </a:srgbClr>
                </a:outerShdw>
              </a:effectLst>
            </a:endParaRPr>
          </a:p>
          <a:p>
            <a:r>
              <a:rPr lang="sv-SE" dirty="0" smtClean="0">
                <a:solidFill>
                  <a:schemeClr val="accent3"/>
                </a:solidFill>
                <a:effectLst>
                  <a:outerShdw blurRad="38100" dist="38100" dir="2700000" algn="tl">
                    <a:srgbClr val="000000">
                      <a:alpha val="43137"/>
                    </a:srgbClr>
                  </a:outerShdw>
                </a:effectLst>
              </a:rPr>
              <a:t>Eruption </a:t>
            </a:r>
            <a:r>
              <a:rPr lang="sv-SE" dirty="0" err="1" smtClean="0">
                <a:solidFill>
                  <a:schemeClr val="accent3"/>
                </a:solidFill>
                <a:effectLst>
                  <a:outerShdw blurRad="38100" dist="38100" dir="2700000" algn="tl">
                    <a:srgbClr val="000000">
                      <a:alpha val="43137"/>
                    </a:srgbClr>
                  </a:outerShdw>
                </a:effectLst>
              </a:rPr>
              <a:t>causes</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snow</a:t>
            </a:r>
            <a:r>
              <a:rPr lang="sv-SE" dirty="0" smtClean="0">
                <a:solidFill>
                  <a:schemeClr val="accent3"/>
                </a:solidFill>
                <a:effectLst>
                  <a:outerShdw blurRad="38100" dist="38100" dir="2700000" algn="tl">
                    <a:srgbClr val="000000">
                      <a:alpha val="43137"/>
                    </a:srgbClr>
                  </a:outerShdw>
                </a:effectLst>
              </a:rPr>
              <a:t> to </a:t>
            </a:r>
            <a:r>
              <a:rPr lang="sv-SE" dirty="0" err="1" smtClean="0">
                <a:solidFill>
                  <a:schemeClr val="accent3"/>
                </a:solidFill>
                <a:effectLst>
                  <a:outerShdw blurRad="38100" dist="38100" dir="2700000" algn="tl">
                    <a:srgbClr val="000000">
                      <a:alpha val="43137"/>
                    </a:srgbClr>
                  </a:outerShdw>
                </a:effectLst>
              </a:rPr>
              <a:t>melt</a:t>
            </a:r>
            <a:r>
              <a:rPr lang="sv-SE" dirty="0" smtClean="0">
                <a:solidFill>
                  <a:schemeClr val="accent3"/>
                </a:solidFill>
                <a:effectLst>
                  <a:outerShdw blurRad="38100" dist="38100" dir="2700000" algn="tl">
                    <a:srgbClr val="000000">
                      <a:alpha val="43137"/>
                    </a:srgbClr>
                  </a:outerShdw>
                </a:effectLst>
              </a:rPr>
              <a:t>, or lava </a:t>
            </a:r>
            <a:r>
              <a:rPr lang="sv-SE" dirty="0" err="1" smtClean="0">
                <a:solidFill>
                  <a:schemeClr val="accent3"/>
                </a:solidFill>
                <a:effectLst>
                  <a:outerShdw blurRad="38100" dist="38100" dir="2700000" algn="tl">
                    <a:srgbClr val="000000">
                      <a:alpha val="43137"/>
                    </a:srgbClr>
                  </a:outerShdw>
                </a:effectLst>
              </a:rPr>
              <a:t>mixes</a:t>
            </a:r>
            <a:r>
              <a:rPr lang="sv-SE" dirty="0" smtClean="0">
                <a:solidFill>
                  <a:schemeClr val="accent3"/>
                </a:solidFill>
                <a:effectLst>
                  <a:outerShdw blurRad="38100" dist="38100" dir="2700000" algn="tl">
                    <a:srgbClr val="000000">
                      <a:alpha val="43137"/>
                    </a:srgbClr>
                  </a:outerShdw>
                </a:effectLst>
              </a:rPr>
              <a:t> with </a:t>
            </a:r>
            <a:r>
              <a:rPr lang="sv-SE" dirty="0" err="1" smtClean="0">
                <a:solidFill>
                  <a:schemeClr val="accent3"/>
                </a:solidFill>
                <a:effectLst>
                  <a:outerShdw blurRad="38100" dist="38100" dir="2700000" algn="tl">
                    <a:srgbClr val="000000">
                      <a:alpha val="43137"/>
                    </a:srgbClr>
                  </a:outerShdw>
                </a:effectLst>
              </a:rPr>
              <a:t>mud</a:t>
            </a:r>
            <a:endParaRPr lang="sv-SE" dirty="0" smtClean="0">
              <a:solidFill>
                <a:schemeClr val="accent3"/>
              </a:solidFill>
              <a:effectLst>
                <a:outerShdw blurRad="38100" dist="38100" dir="2700000" algn="tl">
                  <a:srgbClr val="000000">
                    <a:alpha val="43137"/>
                  </a:srgbClr>
                </a:outerShdw>
              </a:effectLst>
            </a:endParaRPr>
          </a:p>
          <a:p>
            <a:r>
              <a:rPr lang="sv-SE" dirty="0" err="1" smtClean="0">
                <a:solidFill>
                  <a:schemeClr val="accent3"/>
                </a:solidFill>
                <a:effectLst>
                  <a:outerShdw blurRad="38100" dist="38100" dir="2700000" algn="tl">
                    <a:srgbClr val="000000">
                      <a:alpha val="43137"/>
                    </a:srgbClr>
                  </a:outerShdw>
                </a:effectLst>
              </a:rPr>
              <a:t>Flows</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downhill</a:t>
            </a:r>
            <a:r>
              <a:rPr lang="sv-SE" dirty="0" smtClean="0">
                <a:solidFill>
                  <a:schemeClr val="accent3"/>
                </a:solidFill>
                <a:effectLst>
                  <a:outerShdw blurRad="38100" dist="38100" dir="2700000" algn="tl">
                    <a:srgbClr val="000000">
                      <a:alpha val="43137"/>
                    </a:srgbClr>
                  </a:outerShdw>
                </a:effectLst>
              </a:rPr>
              <a:t> like </a:t>
            </a:r>
            <a:r>
              <a:rPr lang="sv-SE" dirty="0" err="1" smtClean="0">
                <a:solidFill>
                  <a:schemeClr val="accent3"/>
                </a:solidFill>
                <a:effectLst>
                  <a:outerShdw blurRad="38100" dist="38100" dir="2700000" algn="tl">
                    <a:srgbClr val="000000">
                      <a:alpha val="43137"/>
                    </a:srgbClr>
                  </a:outerShdw>
                </a:effectLst>
              </a:rPr>
              <a:t>wet</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concrete</a:t>
            </a:r>
            <a:endParaRPr lang="sv-SE" dirty="0">
              <a:solidFill>
                <a:schemeClr val="accent3"/>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Hazards</a:t>
            </a:r>
            <a:r>
              <a:rPr lang="sv-SE" dirty="0" smtClean="0"/>
              <a:t> – </a:t>
            </a:r>
            <a:r>
              <a:rPr lang="sv-SE" dirty="0" err="1" smtClean="0"/>
              <a:t>ash</a:t>
            </a:r>
            <a:r>
              <a:rPr lang="sv-SE" dirty="0" smtClean="0"/>
              <a:t> </a:t>
            </a:r>
            <a:r>
              <a:rPr lang="sv-SE" dirty="0" err="1" smtClean="0"/>
              <a:t>clouds</a:t>
            </a:r>
            <a:endParaRPr lang="sv-SE" dirty="0"/>
          </a:p>
        </p:txBody>
      </p:sp>
      <p:sp>
        <p:nvSpPr>
          <p:cNvPr id="3" name="Platshållare för innehåll 2"/>
          <p:cNvSpPr>
            <a:spLocks noGrp="1"/>
          </p:cNvSpPr>
          <p:nvPr>
            <p:ph idx="1"/>
          </p:nvPr>
        </p:nvSpPr>
        <p:spPr>
          <a:xfrm>
            <a:off x="0" y="1371600"/>
            <a:ext cx="3962400" cy="4525963"/>
          </a:xfrm>
        </p:spPr>
        <p:txBody>
          <a:bodyPr>
            <a:normAutofit/>
          </a:bodyPr>
          <a:lstStyle/>
          <a:p>
            <a:r>
              <a:rPr lang="sv-SE" sz="2400" dirty="0" smtClean="0"/>
              <a:t>Slow </a:t>
            </a:r>
            <a:r>
              <a:rPr lang="sv-SE" sz="2400" dirty="0" err="1" smtClean="0"/>
              <a:t>moving</a:t>
            </a:r>
            <a:endParaRPr lang="sv-SE" sz="2400" dirty="0" smtClean="0"/>
          </a:p>
          <a:p>
            <a:r>
              <a:rPr lang="sv-SE" sz="2400" dirty="0" err="1" smtClean="0"/>
              <a:t>Weight</a:t>
            </a:r>
            <a:r>
              <a:rPr lang="sv-SE" sz="2400" dirty="0" smtClean="0"/>
              <a:t> of </a:t>
            </a:r>
            <a:r>
              <a:rPr lang="sv-SE" sz="2400" dirty="0" err="1" smtClean="0"/>
              <a:t>ash</a:t>
            </a:r>
            <a:r>
              <a:rPr lang="sv-SE" sz="2400" dirty="0" smtClean="0"/>
              <a:t> </a:t>
            </a:r>
            <a:r>
              <a:rPr lang="sv-SE" sz="2400" dirty="0" err="1" smtClean="0"/>
              <a:t>can</a:t>
            </a:r>
            <a:r>
              <a:rPr lang="sv-SE" sz="2400" dirty="0" smtClean="0"/>
              <a:t> </a:t>
            </a:r>
            <a:r>
              <a:rPr lang="sv-SE" sz="2400" dirty="0" err="1" smtClean="0"/>
              <a:t>collapse</a:t>
            </a:r>
            <a:r>
              <a:rPr lang="sv-SE" sz="2400" dirty="0" smtClean="0"/>
              <a:t> </a:t>
            </a:r>
            <a:r>
              <a:rPr lang="sv-SE" sz="2400" dirty="0" err="1" smtClean="0"/>
              <a:t>buildings</a:t>
            </a:r>
            <a:endParaRPr lang="sv-SE" sz="2400" dirty="0" smtClean="0"/>
          </a:p>
          <a:p>
            <a:r>
              <a:rPr lang="sv-SE" sz="2400" dirty="0" err="1" smtClean="0"/>
              <a:t>Destroys</a:t>
            </a:r>
            <a:r>
              <a:rPr lang="sv-SE" sz="2400" dirty="0" smtClean="0"/>
              <a:t> </a:t>
            </a:r>
            <a:r>
              <a:rPr lang="sv-SE" sz="2400" dirty="0" err="1" smtClean="0"/>
              <a:t>crops</a:t>
            </a:r>
            <a:r>
              <a:rPr lang="sv-SE" sz="2400" dirty="0" smtClean="0"/>
              <a:t>, </a:t>
            </a:r>
            <a:r>
              <a:rPr lang="sv-SE" sz="2400" dirty="0" err="1" smtClean="0"/>
              <a:t>pollutes</a:t>
            </a:r>
            <a:r>
              <a:rPr lang="sv-SE" sz="2400" dirty="0" smtClean="0"/>
              <a:t> water</a:t>
            </a:r>
          </a:p>
          <a:p>
            <a:r>
              <a:rPr lang="sv-SE" sz="2400" dirty="0" err="1" smtClean="0"/>
              <a:t>Affects</a:t>
            </a:r>
            <a:r>
              <a:rPr lang="sv-SE" sz="2400" dirty="0" smtClean="0"/>
              <a:t> air </a:t>
            </a:r>
            <a:r>
              <a:rPr lang="sv-SE" sz="2400" dirty="0" err="1" smtClean="0"/>
              <a:t>traffic</a:t>
            </a:r>
            <a:endParaRPr lang="sv-SE" sz="2400" dirty="0" smtClean="0"/>
          </a:p>
          <a:p>
            <a:r>
              <a:rPr lang="sv-SE" sz="2400" dirty="0" smtClean="0"/>
              <a:t>Can </a:t>
            </a:r>
            <a:r>
              <a:rPr lang="sv-SE" sz="2400" dirty="0" err="1" smtClean="0"/>
              <a:t>enter</a:t>
            </a:r>
            <a:r>
              <a:rPr lang="sv-SE" sz="2400" dirty="0" smtClean="0"/>
              <a:t> high </a:t>
            </a:r>
            <a:r>
              <a:rPr lang="sv-SE" sz="2400" dirty="0" err="1" smtClean="0"/>
              <a:t>atmosphere</a:t>
            </a:r>
            <a:r>
              <a:rPr lang="sv-SE" sz="2400" dirty="0" smtClean="0"/>
              <a:t> and cause </a:t>
            </a:r>
            <a:r>
              <a:rPr lang="sv-SE" sz="2400" dirty="0" err="1" smtClean="0"/>
              <a:t>cooling</a:t>
            </a:r>
            <a:r>
              <a:rPr lang="sv-SE" sz="2400" dirty="0" smtClean="0"/>
              <a:t> – </a:t>
            </a:r>
            <a:r>
              <a:rPr lang="sv-SE" sz="2400" dirty="0" err="1" smtClean="0"/>
              <a:t>disrupting</a:t>
            </a:r>
            <a:r>
              <a:rPr lang="sv-SE" sz="2400" dirty="0" smtClean="0"/>
              <a:t> </a:t>
            </a:r>
            <a:r>
              <a:rPr lang="sv-SE" sz="2400" dirty="0" err="1" smtClean="0"/>
              <a:t>climate</a:t>
            </a:r>
            <a:endParaRPr lang="sv-SE" sz="2400" dirty="0" smtClean="0"/>
          </a:p>
          <a:p>
            <a:endParaRPr lang="sv-SE" dirty="0" smtClean="0"/>
          </a:p>
          <a:p>
            <a:endParaRPr lang="sv-SE" dirty="0"/>
          </a:p>
        </p:txBody>
      </p:sp>
      <p:pic>
        <p:nvPicPr>
          <p:cNvPr id="46082" name="Picture 2" descr="http://www.jaunted.com/files/6193/Eyjaff.jpg"/>
          <p:cNvPicPr>
            <a:picLocks noChangeAspect="1" noChangeArrowheads="1"/>
          </p:cNvPicPr>
          <p:nvPr/>
        </p:nvPicPr>
        <p:blipFill>
          <a:blip r:embed="rId2" cstate="print"/>
          <a:srcRect/>
          <a:stretch>
            <a:fillRect/>
          </a:stretch>
        </p:blipFill>
        <p:spPr bwMode="auto">
          <a:xfrm>
            <a:off x="3905250" y="1524000"/>
            <a:ext cx="5238750" cy="3743325"/>
          </a:xfrm>
          <a:prstGeom prst="rect">
            <a:avLst/>
          </a:prstGeom>
          <a:noFill/>
        </p:spPr>
      </p:pic>
      <p:pic>
        <p:nvPicPr>
          <p:cNvPr id="46084" name="Picture 4" descr="http://pubs.usgs.gov/fs/1997/fs115-97/images/Pinatubofleeing.jpg"/>
          <p:cNvPicPr>
            <a:picLocks noChangeAspect="1" noChangeArrowheads="1"/>
          </p:cNvPicPr>
          <p:nvPr/>
        </p:nvPicPr>
        <p:blipFill>
          <a:blip r:embed="rId3" cstate="print"/>
          <a:srcRect/>
          <a:stretch>
            <a:fillRect/>
          </a:stretch>
        </p:blipFill>
        <p:spPr bwMode="auto">
          <a:xfrm>
            <a:off x="5810250" y="4648199"/>
            <a:ext cx="3333750" cy="220980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images.volcanodiscovery.com/fileadmin/photos/italy/etna/2001/etna_0701/etna_3430.jpg"/>
          <p:cNvPicPr>
            <a:picLocks noChangeAspect="1" noChangeArrowheads="1"/>
          </p:cNvPicPr>
          <p:nvPr/>
        </p:nvPicPr>
        <p:blipFill>
          <a:blip r:embed="rId2" cstate="print"/>
          <a:srcRect l="14444"/>
          <a:stretch>
            <a:fillRect/>
          </a:stretch>
        </p:blipFill>
        <p:spPr bwMode="auto">
          <a:xfrm>
            <a:off x="0" y="0"/>
            <a:ext cx="9152084" cy="6858001"/>
          </a:xfrm>
          <a:prstGeom prst="rect">
            <a:avLst/>
          </a:prstGeom>
          <a:noFill/>
        </p:spPr>
      </p:pic>
      <p:sp>
        <p:nvSpPr>
          <p:cNvPr id="2" name="Rubrik 1"/>
          <p:cNvSpPr>
            <a:spLocks noGrp="1"/>
          </p:cNvSpPr>
          <p:nvPr>
            <p:ph type="title"/>
          </p:nvPr>
        </p:nvSpPr>
        <p:spPr/>
        <p:txBody>
          <a:bodyPr/>
          <a:lstStyle/>
          <a:p>
            <a:r>
              <a:rPr lang="sv-SE" dirty="0" err="1" smtClean="0">
                <a:effectLst>
                  <a:outerShdw blurRad="38100" dist="38100" dir="2700000" algn="tl">
                    <a:srgbClr val="000000">
                      <a:alpha val="43137"/>
                    </a:srgbClr>
                  </a:outerShdw>
                </a:effectLst>
              </a:rPr>
              <a:t>Hazards</a:t>
            </a:r>
            <a:r>
              <a:rPr lang="sv-SE" dirty="0" smtClean="0">
                <a:effectLst>
                  <a:outerShdw blurRad="38100" dist="38100" dir="2700000" algn="tl">
                    <a:srgbClr val="000000">
                      <a:alpha val="43137"/>
                    </a:srgbClr>
                  </a:outerShdw>
                </a:effectLst>
              </a:rPr>
              <a:t> – lava bombs</a:t>
            </a:r>
            <a:endParaRPr lang="sv-SE" dirty="0">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0" y="1371600"/>
            <a:ext cx="8229600" cy="4525963"/>
          </a:xfrm>
        </p:spPr>
        <p:txBody>
          <a:bodyPr/>
          <a:lstStyle/>
          <a:p>
            <a:r>
              <a:rPr lang="sv-SE" dirty="0" err="1" smtClean="0">
                <a:effectLst>
                  <a:outerShdw blurRad="38100" dist="38100" dir="2700000" algn="tl">
                    <a:srgbClr val="000000">
                      <a:alpha val="43137"/>
                    </a:srgbClr>
                  </a:outerShdw>
                </a:effectLst>
              </a:rPr>
              <a:t>Molten</a:t>
            </a:r>
            <a:r>
              <a:rPr lang="sv-SE" dirty="0" smtClean="0">
                <a:effectLst>
                  <a:outerShdw blurRad="38100" dist="38100" dir="2700000" algn="tl">
                    <a:srgbClr val="000000">
                      <a:alpha val="43137"/>
                    </a:srgbClr>
                  </a:outerShdw>
                </a:effectLst>
              </a:rPr>
              <a:t> rocks </a:t>
            </a:r>
            <a:r>
              <a:rPr lang="sv-SE" dirty="0" err="1" smtClean="0">
                <a:effectLst>
                  <a:outerShdw blurRad="38100" dist="38100" dir="2700000" algn="tl">
                    <a:srgbClr val="000000">
                      <a:alpha val="43137"/>
                    </a:srgbClr>
                  </a:outerShdw>
                </a:effectLst>
              </a:rPr>
              <a:t>thrown</a:t>
            </a:r>
            <a:r>
              <a:rPr lang="sv-SE" dirty="0" smtClean="0">
                <a:effectLst>
                  <a:outerShdw blurRad="38100" dist="38100" dir="2700000" algn="tl">
                    <a:srgbClr val="000000">
                      <a:alpha val="43137"/>
                    </a:srgbClr>
                  </a:outerShdw>
                </a:effectLst>
              </a:rPr>
              <a:t> </a:t>
            </a:r>
            <a:r>
              <a:rPr lang="sv-SE" dirty="0" err="1" smtClean="0">
                <a:effectLst>
                  <a:outerShdw blurRad="38100" dist="38100" dir="2700000" algn="tl">
                    <a:srgbClr val="000000">
                      <a:alpha val="43137"/>
                    </a:srgbClr>
                  </a:outerShdw>
                </a:effectLst>
              </a:rPr>
              <a:t>out</a:t>
            </a:r>
            <a:r>
              <a:rPr lang="sv-SE" dirty="0" smtClean="0">
                <a:effectLst>
                  <a:outerShdw blurRad="38100" dist="38100" dir="2700000" algn="tl">
                    <a:srgbClr val="000000">
                      <a:alpha val="43137"/>
                    </a:srgbClr>
                  </a:outerShdw>
                </a:effectLst>
              </a:rPr>
              <a:t> of </a:t>
            </a:r>
            <a:r>
              <a:rPr lang="sv-SE" dirty="0" err="1" smtClean="0">
                <a:effectLst>
                  <a:outerShdw blurRad="38100" dist="38100" dir="2700000" algn="tl">
                    <a:srgbClr val="000000">
                      <a:alpha val="43137"/>
                    </a:srgbClr>
                  </a:outerShdw>
                </a:effectLst>
              </a:rPr>
              <a:t>volcano</a:t>
            </a:r>
            <a:endParaRPr lang="sv-SE" dirty="0" smtClean="0">
              <a:effectLst>
                <a:outerShdw blurRad="38100" dist="38100" dir="2700000" algn="tl">
                  <a:srgbClr val="000000">
                    <a:alpha val="43137"/>
                  </a:srgbClr>
                </a:outerShdw>
              </a:effectLst>
            </a:endParaRPr>
          </a:p>
          <a:p>
            <a:r>
              <a:rPr lang="sv-SE" dirty="0" err="1" smtClean="0">
                <a:effectLst>
                  <a:outerShdw blurRad="38100" dist="38100" dir="2700000" algn="tl">
                    <a:srgbClr val="000000">
                      <a:alpha val="43137"/>
                    </a:srgbClr>
                  </a:outerShdw>
                </a:effectLst>
              </a:rPr>
              <a:t>Pummice</a:t>
            </a:r>
            <a:r>
              <a:rPr lang="sv-SE" dirty="0" smtClean="0">
                <a:effectLst>
                  <a:outerShdw blurRad="38100" dist="38100" dir="2700000" algn="tl">
                    <a:srgbClr val="000000">
                      <a:alpha val="43137"/>
                    </a:srgbClr>
                  </a:outerShdw>
                </a:effectLst>
              </a:rPr>
              <a:t> – </a:t>
            </a:r>
            <a:r>
              <a:rPr lang="sv-SE" dirty="0" err="1" smtClean="0">
                <a:effectLst>
                  <a:outerShdw blurRad="38100" dist="38100" dir="2700000" algn="tl">
                    <a:srgbClr val="000000">
                      <a:alpha val="43137"/>
                    </a:srgbClr>
                  </a:outerShdw>
                </a:effectLst>
              </a:rPr>
              <a:t>smaller</a:t>
            </a:r>
            <a:r>
              <a:rPr lang="sv-SE" dirty="0" smtClean="0">
                <a:effectLst>
                  <a:outerShdw blurRad="38100" dist="38100" dir="2700000" algn="tl">
                    <a:srgbClr val="000000">
                      <a:alpha val="43137"/>
                    </a:srgbClr>
                  </a:outerShdw>
                </a:effectLst>
              </a:rPr>
              <a:t> rocks</a:t>
            </a:r>
          </a:p>
          <a:p>
            <a:r>
              <a:rPr lang="sv-SE" dirty="0" smtClean="0">
                <a:effectLst>
                  <a:outerShdw blurRad="38100" dist="38100" dir="2700000" algn="tl">
                    <a:srgbClr val="000000">
                      <a:alpha val="43137"/>
                    </a:srgbClr>
                  </a:outerShdw>
                </a:effectLst>
              </a:rPr>
              <a:t>Travel </a:t>
            </a:r>
            <a:r>
              <a:rPr lang="sv-SE" dirty="0" err="1" smtClean="0">
                <a:effectLst>
                  <a:outerShdw blurRad="38100" dist="38100" dir="2700000" algn="tl">
                    <a:srgbClr val="000000">
                      <a:alpha val="43137"/>
                    </a:srgbClr>
                  </a:outerShdw>
                </a:effectLst>
              </a:rPr>
              <a:t>short</a:t>
            </a:r>
            <a:r>
              <a:rPr lang="sv-SE" dirty="0" smtClean="0">
                <a:effectLst>
                  <a:outerShdw blurRad="38100" dist="38100" dir="2700000" algn="tl">
                    <a:srgbClr val="000000">
                      <a:alpha val="43137"/>
                    </a:srgbClr>
                  </a:outerShdw>
                </a:effectLst>
              </a:rPr>
              <a:t> </a:t>
            </a:r>
            <a:r>
              <a:rPr lang="sv-SE" dirty="0" err="1" smtClean="0">
                <a:effectLst>
                  <a:outerShdw blurRad="38100" dist="38100" dir="2700000" algn="tl">
                    <a:srgbClr val="000000">
                      <a:alpha val="43137"/>
                    </a:srgbClr>
                  </a:outerShdw>
                </a:effectLst>
              </a:rPr>
              <a:t>distances</a:t>
            </a:r>
            <a:endParaRPr lang="sv-SE" dirty="0" smtClean="0">
              <a:effectLst>
                <a:outerShdw blurRad="38100" dist="38100" dir="2700000" algn="tl">
                  <a:srgbClr val="000000">
                    <a:alpha val="43137"/>
                  </a:srgbClr>
                </a:outerShdw>
              </a:effectLst>
            </a:endParaRPr>
          </a:p>
          <a:p>
            <a:r>
              <a:rPr lang="sv-SE" dirty="0" smtClean="0">
                <a:effectLst>
                  <a:outerShdw blurRad="38100" dist="38100" dir="2700000" algn="tl">
                    <a:srgbClr val="000000">
                      <a:alpha val="43137"/>
                    </a:srgbClr>
                  </a:outerShdw>
                </a:effectLst>
              </a:rPr>
              <a:t>Can start </a:t>
            </a:r>
            <a:r>
              <a:rPr lang="sv-SE" dirty="0" err="1" smtClean="0">
                <a:effectLst>
                  <a:outerShdw blurRad="38100" dist="38100" dir="2700000" algn="tl">
                    <a:srgbClr val="000000">
                      <a:alpha val="43137"/>
                    </a:srgbClr>
                  </a:outerShdw>
                </a:effectLst>
              </a:rPr>
              <a:t>fires</a:t>
            </a:r>
            <a:endParaRPr lang="sv-SE" dirty="0">
              <a:effectLst>
                <a:outerShdw blurRad="38100" dist="38100" dir="2700000" algn="tl">
                  <a:srgbClr val="000000">
                    <a:alpha val="43137"/>
                  </a:srgbClr>
                </a:outerShdw>
              </a:effectLst>
            </a:endParaRPr>
          </a:p>
        </p:txBody>
      </p:sp>
      <p:pic>
        <p:nvPicPr>
          <p:cNvPr id="47108" name="Picture 4" descr="http://0.tqn.com/d/geology/1/0/P/S/1/bomb.jpg"/>
          <p:cNvPicPr>
            <a:picLocks noChangeAspect="1" noChangeArrowheads="1"/>
          </p:cNvPicPr>
          <p:nvPr/>
        </p:nvPicPr>
        <p:blipFill>
          <a:blip r:embed="rId3" cstate="print"/>
          <a:srcRect/>
          <a:stretch>
            <a:fillRect/>
          </a:stretch>
        </p:blipFill>
        <p:spPr bwMode="auto">
          <a:xfrm>
            <a:off x="5867400" y="3863186"/>
            <a:ext cx="3276600" cy="2994813"/>
          </a:xfrm>
          <a:prstGeom prst="rect">
            <a:avLst/>
          </a:prstGeom>
          <a:noFill/>
        </p:spPr>
      </p:pic>
      <p:pic>
        <p:nvPicPr>
          <p:cNvPr id="47110" name="Picture 6" descr="http://www.explorevolcanoes.com/volcanoimages/volcanic%20bomb%20puooo%20usgs.jpg"/>
          <p:cNvPicPr>
            <a:picLocks noChangeAspect="1" noChangeArrowheads="1"/>
          </p:cNvPicPr>
          <p:nvPr/>
        </p:nvPicPr>
        <p:blipFill>
          <a:blip r:embed="rId4" cstate="print"/>
          <a:srcRect/>
          <a:stretch>
            <a:fillRect/>
          </a:stretch>
        </p:blipFill>
        <p:spPr bwMode="auto">
          <a:xfrm>
            <a:off x="0" y="4991099"/>
            <a:ext cx="2800350" cy="186690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So </a:t>
            </a:r>
            <a:r>
              <a:rPr lang="sv-SE" dirty="0" err="1" smtClean="0"/>
              <a:t>why</a:t>
            </a:r>
            <a:r>
              <a:rPr lang="sv-SE" dirty="0" smtClean="0"/>
              <a:t> live </a:t>
            </a:r>
            <a:r>
              <a:rPr lang="sv-SE" dirty="0" err="1" smtClean="0"/>
              <a:t>near</a:t>
            </a:r>
            <a:r>
              <a:rPr lang="sv-SE" dirty="0" smtClean="0"/>
              <a:t> a </a:t>
            </a:r>
            <a:r>
              <a:rPr lang="sv-SE" dirty="0" err="1" smtClean="0"/>
              <a:t>volcano</a:t>
            </a:r>
            <a:r>
              <a:rPr lang="sv-SE" dirty="0" smtClean="0"/>
              <a:t>?</a:t>
            </a:r>
            <a:endParaRPr lang="sv-SE" dirty="0"/>
          </a:p>
        </p:txBody>
      </p:sp>
      <p:sp>
        <p:nvSpPr>
          <p:cNvPr id="3" name="Platshållare för innehåll 2"/>
          <p:cNvSpPr>
            <a:spLocks noGrp="1"/>
          </p:cNvSpPr>
          <p:nvPr>
            <p:ph idx="1"/>
          </p:nvPr>
        </p:nvSpPr>
        <p:spPr>
          <a:xfrm>
            <a:off x="457200" y="1600200"/>
            <a:ext cx="3505200" cy="4114800"/>
          </a:xfrm>
        </p:spPr>
        <p:txBody>
          <a:bodyPr>
            <a:normAutofit fontScale="92500"/>
          </a:bodyPr>
          <a:lstStyle/>
          <a:p>
            <a:r>
              <a:rPr lang="sv-SE" dirty="0" err="1" smtClean="0"/>
              <a:t>Aesthetic</a:t>
            </a:r>
            <a:r>
              <a:rPr lang="sv-SE" dirty="0" smtClean="0"/>
              <a:t> </a:t>
            </a:r>
            <a:r>
              <a:rPr lang="sv-SE" dirty="0" err="1" smtClean="0"/>
              <a:t>beauty</a:t>
            </a:r>
            <a:r>
              <a:rPr lang="sv-SE" dirty="0" smtClean="0"/>
              <a:t> </a:t>
            </a:r>
            <a:r>
              <a:rPr lang="sv-SE" dirty="0" err="1" smtClean="0"/>
              <a:t>e.g</a:t>
            </a:r>
            <a:r>
              <a:rPr lang="sv-SE" dirty="0" smtClean="0"/>
              <a:t>. Mount Fuji, Japan</a:t>
            </a:r>
          </a:p>
          <a:p>
            <a:r>
              <a:rPr lang="sv-SE" dirty="0" smtClean="0"/>
              <a:t>Mining of minerals and </a:t>
            </a:r>
            <a:r>
              <a:rPr lang="sv-SE" dirty="0" err="1" smtClean="0"/>
              <a:t>diamonds</a:t>
            </a:r>
            <a:endParaRPr lang="sv-SE" dirty="0" smtClean="0"/>
          </a:p>
          <a:p>
            <a:r>
              <a:rPr lang="sv-SE" dirty="0" err="1" smtClean="0"/>
              <a:t>Geothermal</a:t>
            </a:r>
            <a:r>
              <a:rPr lang="sv-SE" dirty="0" smtClean="0"/>
              <a:t> </a:t>
            </a:r>
            <a:r>
              <a:rPr lang="sv-SE" dirty="0" err="1" smtClean="0"/>
              <a:t>energy</a:t>
            </a:r>
            <a:r>
              <a:rPr lang="sv-SE" dirty="0" smtClean="0"/>
              <a:t> and hot springs</a:t>
            </a:r>
          </a:p>
        </p:txBody>
      </p:sp>
      <p:pic>
        <p:nvPicPr>
          <p:cNvPr id="49154" name="Picture 2" descr="http://www.mfi.or.jp/mtfujihostel/5712_200810261502091.jpg"/>
          <p:cNvPicPr>
            <a:picLocks noChangeAspect="1" noChangeArrowheads="1"/>
          </p:cNvPicPr>
          <p:nvPr/>
        </p:nvPicPr>
        <p:blipFill>
          <a:blip r:embed="rId2" cstate="print"/>
          <a:srcRect/>
          <a:stretch>
            <a:fillRect/>
          </a:stretch>
        </p:blipFill>
        <p:spPr bwMode="auto">
          <a:xfrm>
            <a:off x="5384800" y="1371600"/>
            <a:ext cx="3759200" cy="2819400"/>
          </a:xfrm>
          <a:prstGeom prst="rect">
            <a:avLst/>
          </a:prstGeom>
          <a:noFill/>
        </p:spPr>
      </p:pic>
      <p:pic>
        <p:nvPicPr>
          <p:cNvPr id="49156" name="Picture 4" descr="http://www.theenergyreport.com/images/icegeo.jpeg"/>
          <p:cNvPicPr>
            <a:picLocks noChangeAspect="1" noChangeArrowheads="1"/>
          </p:cNvPicPr>
          <p:nvPr/>
        </p:nvPicPr>
        <p:blipFill>
          <a:blip r:embed="rId3" cstate="print"/>
          <a:srcRect/>
          <a:stretch>
            <a:fillRect/>
          </a:stretch>
        </p:blipFill>
        <p:spPr bwMode="auto">
          <a:xfrm>
            <a:off x="4114800" y="3743210"/>
            <a:ext cx="4343400" cy="311479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imagineafricatravel.files.wordpress.com/2012/06/antigua-surronded-by-coffee-plantations.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Rubrik 1"/>
          <p:cNvSpPr>
            <a:spLocks noGrp="1"/>
          </p:cNvSpPr>
          <p:nvPr>
            <p:ph type="title"/>
          </p:nvPr>
        </p:nvSpPr>
        <p:spPr/>
        <p:txBody>
          <a:bodyPr/>
          <a:lstStyle/>
          <a:p>
            <a:r>
              <a:rPr lang="sv-SE" dirty="0" smtClean="0">
                <a:effectLst>
                  <a:outerShdw blurRad="38100" dist="38100" dir="2700000" algn="tl">
                    <a:srgbClr val="000000">
                      <a:alpha val="43137"/>
                    </a:srgbClr>
                  </a:outerShdw>
                </a:effectLst>
              </a:rPr>
              <a:t>So </a:t>
            </a:r>
            <a:r>
              <a:rPr lang="sv-SE" dirty="0" err="1" smtClean="0">
                <a:effectLst>
                  <a:outerShdw blurRad="38100" dist="38100" dir="2700000" algn="tl">
                    <a:srgbClr val="000000">
                      <a:alpha val="43137"/>
                    </a:srgbClr>
                  </a:outerShdw>
                </a:effectLst>
              </a:rPr>
              <a:t>why</a:t>
            </a:r>
            <a:r>
              <a:rPr lang="sv-SE" dirty="0" smtClean="0">
                <a:effectLst>
                  <a:outerShdw blurRad="38100" dist="38100" dir="2700000" algn="tl">
                    <a:srgbClr val="000000">
                      <a:alpha val="43137"/>
                    </a:srgbClr>
                  </a:outerShdw>
                </a:effectLst>
              </a:rPr>
              <a:t> live </a:t>
            </a:r>
            <a:r>
              <a:rPr lang="sv-SE" dirty="0" err="1" smtClean="0">
                <a:effectLst>
                  <a:outerShdw blurRad="38100" dist="38100" dir="2700000" algn="tl">
                    <a:srgbClr val="000000">
                      <a:alpha val="43137"/>
                    </a:srgbClr>
                  </a:outerShdw>
                </a:effectLst>
              </a:rPr>
              <a:t>near</a:t>
            </a:r>
            <a:r>
              <a:rPr lang="sv-SE" dirty="0" smtClean="0">
                <a:effectLst>
                  <a:outerShdw blurRad="38100" dist="38100" dir="2700000" algn="tl">
                    <a:srgbClr val="000000">
                      <a:alpha val="43137"/>
                    </a:srgbClr>
                  </a:outerShdw>
                </a:effectLst>
              </a:rPr>
              <a:t> a </a:t>
            </a:r>
            <a:r>
              <a:rPr lang="sv-SE" dirty="0" err="1" smtClean="0">
                <a:effectLst>
                  <a:outerShdw blurRad="38100" dist="38100" dir="2700000" algn="tl">
                    <a:srgbClr val="000000">
                      <a:alpha val="43137"/>
                    </a:srgbClr>
                  </a:outerShdw>
                </a:effectLst>
              </a:rPr>
              <a:t>volcano</a:t>
            </a:r>
            <a:r>
              <a:rPr lang="sv-SE" dirty="0" smtClean="0">
                <a:effectLst>
                  <a:outerShdw blurRad="38100" dist="38100" dir="2700000" algn="tl">
                    <a:srgbClr val="000000">
                      <a:alpha val="43137"/>
                    </a:srgbClr>
                  </a:outerShdw>
                </a:effectLst>
              </a:rPr>
              <a:t>?</a:t>
            </a:r>
            <a:endParaRPr lang="sv-SE" dirty="0">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457200" y="1524000"/>
            <a:ext cx="8229600" cy="4602163"/>
          </a:xfrm>
        </p:spPr>
        <p:txBody>
          <a:bodyPr/>
          <a:lstStyle/>
          <a:p>
            <a:r>
              <a:rPr lang="sv-SE" dirty="0" err="1" smtClean="0">
                <a:effectLst>
                  <a:outerShdw blurRad="38100" dist="38100" dir="2700000" algn="tl">
                    <a:srgbClr val="000000">
                      <a:alpha val="43137"/>
                    </a:srgbClr>
                  </a:outerShdw>
                </a:effectLst>
              </a:rPr>
              <a:t>Highly</a:t>
            </a:r>
            <a:r>
              <a:rPr lang="sv-SE" dirty="0" smtClean="0">
                <a:effectLst>
                  <a:outerShdw blurRad="38100" dist="38100" dir="2700000" algn="tl">
                    <a:srgbClr val="000000">
                      <a:alpha val="43137"/>
                    </a:srgbClr>
                  </a:outerShdw>
                </a:effectLst>
              </a:rPr>
              <a:t> fertile </a:t>
            </a:r>
            <a:r>
              <a:rPr lang="sv-SE" dirty="0" err="1" smtClean="0">
                <a:effectLst>
                  <a:outerShdw blurRad="38100" dist="38100" dir="2700000" algn="tl">
                    <a:srgbClr val="000000">
                      <a:alpha val="43137"/>
                    </a:srgbClr>
                  </a:outerShdw>
                </a:effectLst>
              </a:rPr>
              <a:t>soils</a:t>
            </a:r>
            <a:r>
              <a:rPr lang="sv-SE" dirty="0" smtClean="0">
                <a:effectLst>
                  <a:outerShdw blurRad="38100" dist="38100" dir="2700000" algn="tl">
                    <a:srgbClr val="000000">
                      <a:alpha val="43137"/>
                    </a:srgbClr>
                  </a:outerShdw>
                </a:effectLst>
              </a:rPr>
              <a:t> – soft rocks and high mineral </a:t>
            </a:r>
            <a:r>
              <a:rPr lang="sv-SE" dirty="0" err="1" smtClean="0">
                <a:effectLst>
                  <a:outerShdw blurRad="38100" dist="38100" dir="2700000" algn="tl">
                    <a:srgbClr val="000000">
                      <a:alpha val="43137"/>
                    </a:srgbClr>
                  </a:outerShdw>
                </a:effectLst>
              </a:rPr>
              <a:t>content</a:t>
            </a:r>
            <a:endParaRPr lang="sv-SE" dirty="0" smtClean="0">
              <a:effectLst>
                <a:outerShdw blurRad="38100" dist="38100" dir="2700000" algn="tl">
                  <a:srgbClr val="000000">
                    <a:alpha val="43137"/>
                  </a:srgbClr>
                </a:outerShdw>
              </a:effectLst>
            </a:endParaRPr>
          </a:p>
          <a:p>
            <a:endParaRPr lang="sv-S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So </a:t>
            </a:r>
            <a:r>
              <a:rPr lang="sv-SE" dirty="0" err="1" smtClean="0"/>
              <a:t>why</a:t>
            </a:r>
            <a:r>
              <a:rPr lang="sv-SE" dirty="0" smtClean="0"/>
              <a:t> live </a:t>
            </a:r>
            <a:r>
              <a:rPr lang="sv-SE" dirty="0" err="1" smtClean="0"/>
              <a:t>near</a:t>
            </a:r>
            <a:r>
              <a:rPr lang="sv-SE" dirty="0" smtClean="0"/>
              <a:t> a </a:t>
            </a:r>
            <a:r>
              <a:rPr lang="sv-SE" dirty="0" err="1" smtClean="0"/>
              <a:t>volcano</a:t>
            </a:r>
            <a:r>
              <a:rPr lang="sv-SE" dirty="0" smtClean="0"/>
              <a:t>?</a:t>
            </a:r>
            <a:endParaRPr lang="sv-SE" dirty="0"/>
          </a:p>
        </p:txBody>
      </p:sp>
      <p:sp>
        <p:nvSpPr>
          <p:cNvPr id="3" name="Platshållare för innehåll 2"/>
          <p:cNvSpPr>
            <a:spLocks noGrp="1"/>
          </p:cNvSpPr>
          <p:nvPr>
            <p:ph idx="1"/>
          </p:nvPr>
        </p:nvSpPr>
        <p:spPr>
          <a:xfrm>
            <a:off x="457200" y="1600200"/>
            <a:ext cx="3352800" cy="4525963"/>
          </a:xfrm>
        </p:spPr>
        <p:txBody>
          <a:bodyPr>
            <a:normAutofit fontScale="92500" lnSpcReduction="10000"/>
          </a:bodyPr>
          <a:lstStyle/>
          <a:p>
            <a:r>
              <a:rPr lang="sv-SE" dirty="0" err="1" smtClean="0"/>
              <a:t>Poverty</a:t>
            </a:r>
            <a:r>
              <a:rPr lang="sv-SE" dirty="0" smtClean="0"/>
              <a:t> – </a:t>
            </a:r>
            <a:r>
              <a:rPr lang="sv-SE" dirty="0" err="1" smtClean="0"/>
              <a:t>cheap</a:t>
            </a:r>
            <a:r>
              <a:rPr lang="sv-SE" dirty="0" smtClean="0"/>
              <a:t> marginal land</a:t>
            </a:r>
          </a:p>
          <a:p>
            <a:r>
              <a:rPr lang="sv-SE" dirty="0" err="1" smtClean="0"/>
              <a:t>Overcrowding</a:t>
            </a:r>
            <a:r>
              <a:rPr lang="sv-SE" dirty="0" smtClean="0"/>
              <a:t> and population pressure – </a:t>
            </a:r>
            <a:r>
              <a:rPr lang="sv-SE" dirty="0" err="1" smtClean="0"/>
              <a:t>nowhere</a:t>
            </a:r>
            <a:r>
              <a:rPr lang="sv-SE" dirty="0" smtClean="0"/>
              <a:t> </a:t>
            </a:r>
            <a:r>
              <a:rPr lang="sv-SE" dirty="0" err="1" smtClean="0"/>
              <a:t>else</a:t>
            </a:r>
            <a:r>
              <a:rPr lang="sv-SE" dirty="0" smtClean="0"/>
              <a:t> to live</a:t>
            </a:r>
          </a:p>
          <a:p>
            <a:r>
              <a:rPr lang="sv-SE" dirty="0" err="1" smtClean="0"/>
              <a:t>Common</a:t>
            </a:r>
            <a:r>
              <a:rPr lang="sv-SE" dirty="0" smtClean="0"/>
              <a:t> problems in </a:t>
            </a:r>
            <a:r>
              <a:rPr lang="sv-SE" dirty="0" err="1" smtClean="0"/>
              <a:t>LEDCs</a:t>
            </a:r>
            <a:endParaRPr lang="sv-SE" dirty="0" smtClean="0"/>
          </a:p>
          <a:p>
            <a:endParaRPr lang="sv-SE" dirty="0"/>
          </a:p>
        </p:txBody>
      </p:sp>
      <p:pic>
        <p:nvPicPr>
          <p:cNvPr id="48130" name="Picture 2" descr="http://images.nationalgeographic.com/wpf/media-live/photos/000/000/cache/abandoned-volcano_40_600x450.jpg"/>
          <p:cNvPicPr>
            <a:picLocks noChangeAspect="1" noChangeArrowheads="1"/>
          </p:cNvPicPr>
          <p:nvPr/>
        </p:nvPicPr>
        <p:blipFill>
          <a:blip r:embed="rId2" cstate="print"/>
          <a:srcRect/>
          <a:stretch>
            <a:fillRect/>
          </a:stretch>
        </p:blipFill>
        <p:spPr bwMode="auto">
          <a:xfrm>
            <a:off x="3860800" y="1752600"/>
            <a:ext cx="5283200" cy="3962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2" descr="http://mail.colonial.net/~hkaiter/Aaascienceimages2137/VolcanoStructure.jpg"/>
          <p:cNvPicPr>
            <a:picLocks noChangeAspect="1" noChangeArrowheads="1"/>
          </p:cNvPicPr>
          <p:nvPr/>
        </p:nvPicPr>
        <p:blipFill>
          <a:blip r:embed="rId2" cstate="print"/>
          <a:srcRect/>
          <a:stretch>
            <a:fillRect/>
          </a:stretch>
        </p:blipFill>
        <p:spPr bwMode="auto">
          <a:xfrm>
            <a:off x="159658" y="0"/>
            <a:ext cx="8908142"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astronoo.com/images/images_articles/volcanGalerasColombie_1024.jpg"/>
          <p:cNvPicPr>
            <a:picLocks noChangeAspect="1" noChangeArrowheads="1"/>
          </p:cNvPicPr>
          <p:nvPr/>
        </p:nvPicPr>
        <p:blipFill>
          <a:blip r:embed="rId2" cstate="print"/>
          <a:srcRect/>
          <a:stretch>
            <a:fillRect/>
          </a:stretch>
        </p:blipFill>
        <p:spPr bwMode="auto">
          <a:xfrm>
            <a:off x="0" y="1273581"/>
            <a:ext cx="9144001" cy="5584419"/>
          </a:xfrm>
          <a:prstGeom prst="rect">
            <a:avLst/>
          </a:prstGeom>
          <a:noFill/>
        </p:spPr>
      </p:pic>
      <p:sp>
        <p:nvSpPr>
          <p:cNvPr id="2" name="Rubrik 1"/>
          <p:cNvSpPr>
            <a:spLocks noGrp="1"/>
          </p:cNvSpPr>
          <p:nvPr>
            <p:ph type="title"/>
          </p:nvPr>
        </p:nvSpPr>
        <p:spPr/>
        <p:txBody>
          <a:bodyPr/>
          <a:lstStyle/>
          <a:p>
            <a:r>
              <a:rPr lang="sv-SE" dirty="0" smtClean="0"/>
              <a:t>So </a:t>
            </a:r>
            <a:r>
              <a:rPr lang="sv-SE" dirty="0" err="1" smtClean="0"/>
              <a:t>why</a:t>
            </a:r>
            <a:r>
              <a:rPr lang="sv-SE" dirty="0" smtClean="0"/>
              <a:t> live </a:t>
            </a:r>
            <a:r>
              <a:rPr lang="sv-SE" dirty="0" err="1" smtClean="0"/>
              <a:t>near</a:t>
            </a:r>
            <a:r>
              <a:rPr lang="sv-SE" dirty="0" smtClean="0"/>
              <a:t> a </a:t>
            </a:r>
            <a:r>
              <a:rPr lang="sv-SE" dirty="0" err="1" smtClean="0"/>
              <a:t>volcano</a:t>
            </a:r>
            <a:r>
              <a:rPr lang="sv-SE" dirty="0" smtClean="0"/>
              <a:t>?</a:t>
            </a:r>
            <a:endParaRPr lang="sv-SE" dirty="0"/>
          </a:p>
        </p:txBody>
      </p:sp>
      <p:sp>
        <p:nvSpPr>
          <p:cNvPr id="3" name="Platshållare för innehåll 2"/>
          <p:cNvSpPr>
            <a:spLocks noGrp="1"/>
          </p:cNvSpPr>
          <p:nvPr>
            <p:ph idx="1"/>
          </p:nvPr>
        </p:nvSpPr>
        <p:spPr>
          <a:xfrm>
            <a:off x="457200" y="1600201"/>
            <a:ext cx="7848600" cy="2667000"/>
          </a:xfrm>
        </p:spPr>
        <p:txBody>
          <a:bodyPr>
            <a:normAutofit fontScale="92500" lnSpcReduction="20000"/>
          </a:bodyPr>
          <a:lstStyle/>
          <a:p>
            <a:r>
              <a:rPr lang="sv-SE" dirty="0" err="1" smtClean="0">
                <a:solidFill>
                  <a:schemeClr val="accent3"/>
                </a:solidFill>
                <a:effectLst>
                  <a:outerShdw blurRad="38100" dist="38100" dir="2700000" algn="tl">
                    <a:srgbClr val="000000">
                      <a:alpha val="43137"/>
                    </a:srgbClr>
                  </a:outerShdw>
                </a:effectLst>
              </a:rPr>
              <a:t>Complacency</a:t>
            </a:r>
            <a:r>
              <a:rPr lang="sv-SE" dirty="0" smtClean="0">
                <a:solidFill>
                  <a:schemeClr val="accent3"/>
                </a:solidFill>
                <a:effectLst>
                  <a:outerShdw blurRad="38100" dist="38100" dir="2700000" algn="tl">
                    <a:srgbClr val="000000">
                      <a:alpha val="43137"/>
                    </a:srgbClr>
                  </a:outerShdw>
                </a:effectLst>
              </a:rPr>
              <a:t> or </a:t>
            </a:r>
            <a:r>
              <a:rPr lang="sv-SE" dirty="0" err="1" smtClean="0">
                <a:solidFill>
                  <a:schemeClr val="accent3"/>
                </a:solidFill>
                <a:effectLst>
                  <a:outerShdw blurRad="38100" dist="38100" dir="2700000" algn="tl">
                    <a:srgbClr val="000000">
                      <a:alpha val="43137"/>
                    </a:srgbClr>
                  </a:outerShdw>
                </a:effectLst>
              </a:rPr>
              <a:t>naivete</a:t>
            </a:r>
            <a:endParaRPr lang="sv-SE" dirty="0" smtClean="0">
              <a:solidFill>
                <a:schemeClr val="accent3"/>
              </a:solidFill>
              <a:effectLst>
                <a:outerShdw blurRad="38100" dist="38100" dir="2700000" algn="tl">
                  <a:srgbClr val="000000">
                    <a:alpha val="43137"/>
                  </a:srgbClr>
                </a:outerShdw>
              </a:effectLst>
            </a:endParaRPr>
          </a:p>
          <a:p>
            <a:pPr lvl="1"/>
            <a:r>
              <a:rPr lang="sv-SE" dirty="0" smtClean="0">
                <a:solidFill>
                  <a:schemeClr val="accent3"/>
                </a:solidFill>
                <a:effectLst>
                  <a:outerShdw blurRad="38100" dist="38100" dir="2700000" algn="tl">
                    <a:srgbClr val="000000">
                      <a:alpha val="43137"/>
                    </a:srgbClr>
                  </a:outerShdw>
                </a:effectLst>
              </a:rPr>
              <a:t>”</a:t>
            </a:r>
            <a:r>
              <a:rPr lang="sv-SE" dirty="0" err="1" smtClean="0">
                <a:solidFill>
                  <a:schemeClr val="accent3"/>
                </a:solidFill>
                <a:effectLst>
                  <a:outerShdw blurRad="38100" dist="38100" dir="2700000" algn="tl">
                    <a:srgbClr val="000000">
                      <a:alpha val="43137"/>
                    </a:srgbClr>
                  </a:outerShdw>
                </a:effectLst>
              </a:rPr>
              <a:t>nothing</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will</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happen</a:t>
            </a:r>
            <a:r>
              <a:rPr lang="sv-SE" dirty="0" smtClean="0">
                <a:solidFill>
                  <a:schemeClr val="accent3"/>
                </a:solidFill>
                <a:effectLst>
                  <a:outerShdw blurRad="38100" dist="38100" dir="2700000" algn="tl">
                    <a:srgbClr val="000000">
                      <a:alpha val="43137"/>
                    </a:srgbClr>
                  </a:outerShdw>
                </a:effectLst>
              </a:rPr>
              <a:t>”</a:t>
            </a:r>
          </a:p>
          <a:p>
            <a:r>
              <a:rPr lang="sv-SE" dirty="0" err="1" smtClean="0">
                <a:solidFill>
                  <a:schemeClr val="accent3"/>
                </a:solidFill>
                <a:effectLst>
                  <a:outerShdw blurRad="38100" dist="38100" dir="2700000" algn="tl">
                    <a:srgbClr val="000000">
                      <a:alpha val="43137"/>
                    </a:srgbClr>
                  </a:outerShdw>
                </a:effectLst>
              </a:rPr>
              <a:t>Confidence</a:t>
            </a:r>
            <a:endParaRPr lang="sv-SE" dirty="0" smtClean="0">
              <a:solidFill>
                <a:schemeClr val="accent3"/>
              </a:solidFill>
              <a:effectLst>
                <a:outerShdw blurRad="38100" dist="38100" dir="2700000" algn="tl">
                  <a:srgbClr val="000000">
                    <a:alpha val="43137"/>
                  </a:srgbClr>
                </a:outerShdw>
              </a:effectLst>
            </a:endParaRPr>
          </a:p>
          <a:p>
            <a:pPr lvl="1"/>
            <a:r>
              <a:rPr lang="sv-SE" dirty="0" smtClean="0">
                <a:solidFill>
                  <a:schemeClr val="accent3"/>
                </a:solidFill>
                <a:effectLst>
                  <a:outerShdw blurRad="38100" dist="38100" dir="2700000" algn="tl">
                    <a:srgbClr val="000000">
                      <a:alpha val="43137"/>
                    </a:srgbClr>
                  </a:outerShdw>
                </a:effectLst>
              </a:rPr>
              <a:t>”</a:t>
            </a:r>
            <a:r>
              <a:rPr lang="sv-SE" dirty="0" err="1" smtClean="0">
                <a:solidFill>
                  <a:schemeClr val="accent3"/>
                </a:solidFill>
                <a:effectLst>
                  <a:outerShdw blurRad="38100" dist="38100" dir="2700000" algn="tl">
                    <a:srgbClr val="000000">
                      <a:alpha val="43137"/>
                    </a:srgbClr>
                  </a:outerShdw>
                </a:effectLst>
              </a:rPr>
              <a:t>we</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will</a:t>
            </a:r>
            <a:r>
              <a:rPr lang="sv-SE" dirty="0" smtClean="0">
                <a:solidFill>
                  <a:schemeClr val="accent3"/>
                </a:solidFill>
                <a:effectLst>
                  <a:outerShdw blurRad="38100" dist="38100" dir="2700000" algn="tl">
                    <a:srgbClr val="000000">
                      <a:alpha val="43137"/>
                    </a:srgbClr>
                  </a:outerShdw>
                </a:effectLst>
              </a:rPr>
              <a:t> be </a:t>
            </a:r>
            <a:r>
              <a:rPr lang="sv-SE" dirty="0" err="1" smtClean="0">
                <a:solidFill>
                  <a:schemeClr val="accent3"/>
                </a:solidFill>
                <a:effectLst>
                  <a:outerShdw blurRad="38100" dist="38100" dir="2700000" algn="tl">
                    <a:srgbClr val="000000">
                      <a:alpha val="43137"/>
                    </a:srgbClr>
                  </a:outerShdw>
                </a:effectLst>
              </a:rPr>
              <a:t>warned</a:t>
            </a:r>
            <a:r>
              <a:rPr lang="sv-SE" dirty="0" smtClean="0">
                <a:solidFill>
                  <a:schemeClr val="accent3"/>
                </a:solidFill>
                <a:effectLst>
                  <a:outerShdw blurRad="38100" dist="38100" dir="2700000" algn="tl">
                    <a:srgbClr val="000000">
                      <a:alpha val="43137"/>
                    </a:srgbClr>
                  </a:outerShdw>
                </a:effectLst>
              </a:rPr>
              <a:t> and </a:t>
            </a:r>
            <a:r>
              <a:rPr lang="sv-SE" dirty="0" err="1" smtClean="0">
                <a:solidFill>
                  <a:schemeClr val="accent3"/>
                </a:solidFill>
                <a:effectLst>
                  <a:outerShdw blurRad="38100" dist="38100" dir="2700000" algn="tl">
                    <a:srgbClr val="000000">
                      <a:alpha val="43137"/>
                    </a:srgbClr>
                  </a:outerShdw>
                </a:effectLst>
              </a:rPr>
              <a:t>have</a:t>
            </a:r>
            <a:r>
              <a:rPr lang="sv-SE" dirty="0" smtClean="0">
                <a:solidFill>
                  <a:schemeClr val="accent3"/>
                </a:solidFill>
                <a:effectLst>
                  <a:outerShdw blurRad="38100" dist="38100" dir="2700000" algn="tl">
                    <a:srgbClr val="000000">
                      <a:alpha val="43137"/>
                    </a:srgbClr>
                  </a:outerShdw>
                </a:effectLst>
              </a:rPr>
              <a:t> time to get </a:t>
            </a:r>
            <a:r>
              <a:rPr lang="sv-SE" dirty="0" err="1" smtClean="0">
                <a:solidFill>
                  <a:schemeClr val="accent3"/>
                </a:solidFill>
                <a:effectLst>
                  <a:outerShdw blurRad="38100" dist="38100" dir="2700000" algn="tl">
                    <a:srgbClr val="000000">
                      <a:alpha val="43137"/>
                    </a:srgbClr>
                  </a:outerShdw>
                </a:effectLst>
              </a:rPr>
              <a:t>away</a:t>
            </a:r>
            <a:r>
              <a:rPr lang="sv-SE" dirty="0" smtClean="0">
                <a:solidFill>
                  <a:schemeClr val="accent3"/>
                </a:solidFill>
                <a:effectLst>
                  <a:outerShdw blurRad="38100" dist="38100" dir="2700000" algn="tl">
                    <a:srgbClr val="000000">
                      <a:alpha val="43137"/>
                    </a:srgbClr>
                  </a:outerShdw>
                </a:effectLst>
              </a:rPr>
              <a:t>”</a:t>
            </a:r>
          </a:p>
          <a:p>
            <a:r>
              <a:rPr lang="sv-SE" dirty="0" err="1" smtClean="0">
                <a:solidFill>
                  <a:schemeClr val="accent3"/>
                </a:solidFill>
                <a:effectLst>
                  <a:outerShdw blurRad="38100" dist="38100" dir="2700000" algn="tl">
                    <a:srgbClr val="000000">
                      <a:alpha val="43137"/>
                    </a:srgbClr>
                  </a:outerShdw>
                </a:effectLst>
              </a:rPr>
              <a:t>Tradition/family</a:t>
            </a:r>
            <a:endParaRPr lang="sv-SE" dirty="0" smtClean="0">
              <a:solidFill>
                <a:schemeClr val="accent3"/>
              </a:solidFill>
              <a:effectLst>
                <a:outerShdw blurRad="38100" dist="38100" dir="2700000" algn="tl">
                  <a:srgbClr val="000000">
                    <a:alpha val="43137"/>
                  </a:srgbClr>
                </a:outerShdw>
              </a:effectLst>
            </a:endParaRPr>
          </a:p>
          <a:p>
            <a:pPr lvl="1"/>
            <a:r>
              <a:rPr lang="sv-SE" dirty="0" smtClean="0">
                <a:solidFill>
                  <a:schemeClr val="accent3"/>
                </a:solidFill>
                <a:effectLst>
                  <a:outerShdw blurRad="38100" dist="38100" dir="2700000" algn="tl">
                    <a:srgbClr val="000000">
                      <a:alpha val="43137"/>
                    </a:srgbClr>
                  </a:outerShdw>
                </a:effectLst>
              </a:rPr>
              <a:t>”</a:t>
            </a:r>
            <a:r>
              <a:rPr lang="sv-SE" dirty="0" err="1" smtClean="0">
                <a:solidFill>
                  <a:schemeClr val="accent3"/>
                </a:solidFill>
                <a:effectLst>
                  <a:outerShdw blurRad="38100" dist="38100" dir="2700000" algn="tl">
                    <a:srgbClr val="000000">
                      <a:alpha val="43137"/>
                    </a:srgbClr>
                  </a:outerShdw>
                </a:effectLst>
              </a:rPr>
              <a:t>we</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have</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always</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lived</a:t>
            </a:r>
            <a:r>
              <a:rPr lang="sv-SE" dirty="0" smtClean="0">
                <a:solidFill>
                  <a:schemeClr val="accent3"/>
                </a:solidFill>
                <a:effectLst>
                  <a:outerShdw blurRad="38100" dist="38100" dir="2700000" algn="tl">
                    <a:srgbClr val="000000">
                      <a:alpha val="43137"/>
                    </a:srgbClr>
                  </a:outerShdw>
                </a:effectLst>
              </a:rPr>
              <a:t> </a:t>
            </a:r>
            <a:r>
              <a:rPr lang="sv-SE" dirty="0" err="1" smtClean="0">
                <a:solidFill>
                  <a:schemeClr val="accent3"/>
                </a:solidFill>
                <a:effectLst>
                  <a:outerShdw blurRad="38100" dist="38100" dir="2700000" algn="tl">
                    <a:srgbClr val="000000">
                      <a:alpha val="43137"/>
                    </a:srgbClr>
                  </a:outerShdw>
                </a:effectLst>
              </a:rPr>
              <a:t>here</a:t>
            </a:r>
            <a:r>
              <a:rPr lang="sv-SE" dirty="0" smtClean="0">
                <a:solidFill>
                  <a:schemeClr val="accent3"/>
                </a:solidFill>
                <a:effectLst>
                  <a:outerShdw blurRad="38100" dist="38100" dir="2700000" algn="tl">
                    <a:srgbClr val="000000">
                      <a:alpha val="43137"/>
                    </a:srgbClr>
                  </a:outerShdw>
                </a:effectLst>
              </a:rPr>
              <a:t>” </a:t>
            </a:r>
          </a:p>
          <a:p>
            <a:endParaRPr lang="sv-SE"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Predicting</a:t>
            </a:r>
            <a:r>
              <a:rPr lang="sv-SE" dirty="0" smtClean="0"/>
              <a:t> </a:t>
            </a:r>
            <a:r>
              <a:rPr lang="sv-SE" dirty="0" err="1" smtClean="0"/>
              <a:t>volcanic</a:t>
            </a:r>
            <a:r>
              <a:rPr lang="sv-SE" dirty="0" smtClean="0"/>
              <a:t> eruptions</a:t>
            </a:r>
            <a:endParaRPr lang="sv-SE" dirty="0"/>
          </a:p>
        </p:txBody>
      </p:sp>
      <p:sp>
        <p:nvSpPr>
          <p:cNvPr id="3" name="Platshållare för innehåll 2"/>
          <p:cNvSpPr>
            <a:spLocks noGrp="1"/>
          </p:cNvSpPr>
          <p:nvPr>
            <p:ph idx="1"/>
          </p:nvPr>
        </p:nvSpPr>
        <p:spPr/>
        <p:txBody>
          <a:bodyPr/>
          <a:lstStyle/>
          <a:p>
            <a:r>
              <a:rPr lang="sv-SE" dirty="0" err="1" smtClean="0"/>
              <a:t>Monitoring</a:t>
            </a:r>
            <a:r>
              <a:rPr lang="sv-SE" dirty="0" smtClean="0"/>
              <a:t> </a:t>
            </a:r>
            <a:r>
              <a:rPr lang="sv-SE" dirty="0" err="1" smtClean="0"/>
              <a:t>seismic</a:t>
            </a:r>
            <a:r>
              <a:rPr lang="sv-SE" dirty="0" smtClean="0"/>
              <a:t> </a:t>
            </a:r>
            <a:r>
              <a:rPr lang="sv-SE" dirty="0" err="1" smtClean="0"/>
              <a:t>disturbances</a:t>
            </a:r>
            <a:r>
              <a:rPr lang="sv-SE" dirty="0" smtClean="0"/>
              <a:t> (tremors)</a:t>
            </a:r>
          </a:p>
          <a:p>
            <a:r>
              <a:rPr lang="sv-SE" dirty="0" smtClean="0"/>
              <a:t>Changes in </a:t>
            </a:r>
            <a:r>
              <a:rPr lang="sv-SE" dirty="0" err="1" smtClean="0"/>
              <a:t>volcano</a:t>
            </a:r>
            <a:r>
              <a:rPr lang="sv-SE" dirty="0" smtClean="0"/>
              <a:t> </a:t>
            </a:r>
            <a:r>
              <a:rPr lang="sv-SE" dirty="0" err="1" smtClean="0"/>
              <a:t>profile</a:t>
            </a:r>
            <a:r>
              <a:rPr lang="sv-SE" dirty="0" smtClean="0"/>
              <a:t> (</a:t>
            </a:r>
            <a:r>
              <a:rPr lang="sv-SE" dirty="0" err="1" smtClean="0"/>
              <a:t>shape</a:t>
            </a:r>
            <a:r>
              <a:rPr lang="sv-SE" dirty="0" smtClean="0"/>
              <a:t>)</a:t>
            </a:r>
          </a:p>
          <a:p>
            <a:r>
              <a:rPr lang="sv-SE" dirty="0" smtClean="0"/>
              <a:t>Chemical </a:t>
            </a:r>
            <a:r>
              <a:rPr lang="sv-SE" dirty="0" err="1" smtClean="0"/>
              <a:t>changes</a:t>
            </a:r>
            <a:r>
              <a:rPr lang="sv-SE" dirty="0" smtClean="0"/>
              <a:t> in </a:t>
            </a:r>
            <a:r>
              <a:rPr lang="sv-SE" dirty="0" err="1" smtClean="0"/>
              <a:t>groundwater</a:t>
            </a:r>
            <a:endParaRPr lang="sv-SE" dirty="0" smtClean="0"/>
          </a:p>
          <a:p>
            <a:r>
              <a:rPr lang="sv-SE" dirty="0" smtClean="0"/>
              <a:t>Emissions of </a:t>
            </a:r>
            <a:r>
              <a:rPr lang="sv-SE" dirty="0" err="1" smtClean="0"/>
              <a:t>gases</a:t>
            </a:r>
            <a:endParaRPr lang="sv-SE" dirty="0" smtClean="0"/>
          </a:p>
          <a:p>
            <a:r>
              <a:rPr lang="sv-SE" dirty="0" err="1" smtClean="0"/>
              <a:t>Thermal</a:t>
            </a:r>
            <a:r>
              <a:rPr lang="sv-SE" dirty="0" smtClean="0"/>
              <a:t> </a:t>
            </a:r>
            <a:r>
              <a:rPr lang="sv-SE" dirty="0" err="1" smtClean="0"/>
              <a:t>monitoring</a:t>
            </a:r>
            <a:r>
              <a:rPr lang="sv-SE" dirty="0" smtClean="0"/>
              <a:t> (</a:t>
            </a:r>
            <a:r>
              <a:rPr lang="sv-SE" dirty="0" err="1" smtClean="0"/>
              <a:t>temperature</a:t>
            </a:r>
            <a:r>
              <a:rPr lang="sv-SE" dirty="0" smtClean="0"/>
              <a:t>)</a:t>
            </a:r>
            <a:endParaRPr lang="sv-SE"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longislandpress.com/wp-content/uploads/2011/08/mount-vesuvius-1wi7r8u.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1" name="Rectangle 2"/>
          <p:cNvSpPr>
            <a:spLocks noGrp="1" noChangeArrowheads="1"/>
          </p:cNvSpPr>
          <p:nvPr>
            <p:ph type="title"/>
          </p:nvPr>
        </p:nvSpPr>
        <p:spPr/>
        <p:txBody>
          <a:bodyPr/>
          <a:lstStyle/>
          <a:p>
            <a:pPr algn="l" eaLnBrk="1" hangingPunct="1"/>
            <a:r>
              <a:rPr lang="en-GB" sz="8000" b="1" dirty="0" smtClean="0">
                <a:solidFill>
                  <a:schemeClr val="bg1"/>
                </a:solidFill>
                <a:effectLst>
                  <a:outerShdw blurRad="38100" dist="38100" dir="2700000" algn="tl">
                    <a:srgbClr val="000000">
                      <a:alpha val="43137"/>
                    </a:srgbClr>
                  </a:outerShdw>
                </a:effectLst>
              </a:rPr>
              <a:t>Vesuvius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b="1" smtClean="0"/>
              <a:t>Mount Vesuvius</a:t>
            </a:r>
          </a:p>
        </p:txBody>
      </p:sp>
      <p:sp>
        <p:nvSpPr>
          <p:cNvPr id="3075" name="Rectangle 3"/>
          <p:cNvSpPr>
            <a:spLocks noGrp="1" noChangeArrowheads="1"/>
          </p:cNvSpPr>
          <p:nvPr>
            <p:ph idx="1"/>
          </p:nvPr>
        </p:nvSpPr>
        <p:spPr/>
        <p:txBody>
          <a:bodyPr/>
          <a:lstStyle/>
          <a:p>
            <a:pPr eaLnBrk="1" hangingPunct="1">
              <a:buFontTx/>
              <a:buNone/>
            </a:pPr>
            <a:endParaRPr lang="en-GB" dirty="0" smtClean="0"/>
          </a:p>
          <a:p>
            <a:pPr eaLnBrk="1" hangingPunct="1">
              <a:buFontTx/>
              <a:buNone/>
            </a:pPr>
            <a:r>
              <a:rPr lang="en-GB" dirty="0" smtClean="0"/>
              <a:t>Mount Vesuvius is an active volcano in Italy</a:t>
            </a:r>
          </a:p>
          <a:p>
            <a:pPr algn="ctr" eaLnBrk="1" hangingPunct="1">
              <a:buFontTx/>
              <a:buNone/>
            </a:pPr>
            <a:r>
              <a:rPr lang="en-GB" dirty="0" smtClean="0"/>
              <a:t>It is the only volcano on the European mainland to have erupted in the last 100 years</a:t>
            </a:r>
          </a:p>
          <a:p>
            <a:pPr algn="ctr" eaLnBrk="1" hangingPunct="1">
              <a:buFontTx/>
              <a:buNone/>
            </a:pPr>
            <a:r>
              <a:rPr lang="en-GB" dirty="0" smtClean="0"/>
              <a:t>It is not currently erupting</a:t>
            </a:r>
          </a:p>
          <a:p>
            <a:pPr algn="ctr" eaLnBrk="1" hangingPunct="1">
              <a:buFontTx/>
              <a:buNone/>
            </a:pPr>
            <a:r>
              <a:rPr lang="en-GB" dirty="0" smtClean="0"/>
              <a:t>It is </a:t>
            </a:r>
            <a:r>
              <a:rPr lang="en-GB" b="1" dirty="0" smtClean="0"/>
              <a:t>dormant</a:t>
            </a:r>
            <a:r>
              <a:rPr lang="en-GB" dirty="0" smtClean="0"/>
              <a:t>, not </a:t>
            </a:r>
            <a:r>
              <a:rPr lang="en-GB" b="1" dirty="0" smtClean="0"/>
              <a:t>extinct</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srcRect/>
          <a:stretch>
            <a:fillRect/>
          </a:stretch>
        </p:blipFill>
        <p:spPr bwMode="auto">
          <a:xfrm>
            <a:off x="0" y="0"/>
            <a:ext cx="5989638" cy="6858000"/>
          </a:xfrm>
          <a:prstGeom prst="rect">
            <a:avLst/>
          </a:prstGeom>
          <a:noFill/>
          <a:ln w="9525">
            <a:noFill/>
            <a:miter lim="800000"/>
            <a:headEnd/>
            <a:tailEnd/>
          </a:ln>
        </p:spPr>
      </p:pic>
      <p:sp>
        <p:nvSpPr>
          <p:cNvPr id="4099" name="Rectangle 8"/>
          <p:cNvSpPr>
            <a:spLocks noGrp="1" noChangeArrowheads="1"/>
          </p:cNvSpPr>
          <p:nvPr>
            <p:ph type="title"/>
          </p:nvPr>
        </p:nvSpPr>
        <p:spPr/>
        <p:txBody>
          <a:bodyPr/>
          <a:lstStyle/>
          <a:p>
            <a:pPr eaLnBrk="1" hangingPunct="1"/>
            <a:r>
              <a:rPr lang="en-GB" smtClean="0"/>
              <a:t> </a:t>
            </a:r>
          </a:p>
        </p:txBody>
      </p:sp>
      <p:sp>
        <p:nvSpPr>
          <p:cNvPr id="4100" name="Rectangle 9"/>
          <p:cNvSpPr>
            <a:spLocks noGrp="1" noChangeArrowheads="1"/>
          </p:cNvSpPr>
          <p:nvPr>
            <p:ph sz="half" idx="1"/>
          </p:nvPr>
        </p:nvSpPr>
        <p:spPr/>
        <p:txBody>
          <a:bodyPr/>
          <a:lstStyle/>
          <a:p>
            <a:pPr eaLnBrk="1" hangingPunct="1"/>
            <a:endParaRPr lang="en-US" sz="2800" smtClean="0"/>
          </a:p>
        </p:txBody>
      </p:sp>
      <p:sp>
        <p:nvSpPr>
          <p:cNvPr id="4101" name="Rectangle 10"/>
          <p:cNvSpPr>
            <a:spLocks noGrp="1" noChangeArrowheads="1"/>
          </p:cNvSpPr>
          <p:nvPr>
            <p:ph type="body" sz="half" idx="2"/>
          </p:nvPr>
        </p:nvSpPr>
        <p:spPr>
          <a:xfrm>
            <a:off x="6172200" y="1600200"/>
            <a:ext cx="2514600" cy="4525963"/>
          </a:xfrm>
        </p:spPr>
        <p:txBody>
          <a:bodyPr/>
          <a:lstStyle/>
          <a:p>
            <a:pPr eaLnBrk="1" hangingPunct="1"/>
            <a:r>
              <a:rPr lang="en-GB" sz="2800" smtClean="0"/>
              <a:t>Vesuvius is in southern Italy near Naples</a:t>
            </a:r>
          </a:p>
          <a:p>
            <a:pPr eaLnBrk="1" hangingPunct="1"/>
            <a:r>
              <a:rPr lang="en-GB" sz="2800" smtClean="0"/>
              <a:t>Location:</a:t>
            </a:r>
          </a:p>
          <a:p>
            <a:pPr eaLnBrk="1" hangingPunct="1">
              <a:buFontTx/>
              <a:buNone/>
            </a:pPr>
            <a:r>
              <a:rPr lang="en-GB" sz="2800" smtClean="0"/>
              <a:t>    40°49′N  14°26′E </a:t>
            </a:r>
          </a:p>
        </p:txBody>
      </p:sp>
      <p:sp>
        <p:nvSpPr>
          <p:cNvPr id="4102" name="Oval 11"/>
          <p:cNvSpPr>
            <a:spLocks noChangeArrowheads="1"/>
          </p:cNvSpPr>
          <p:nvPr/>
        </p:nvSpPr>
        <p:spPr bwMode="auto">
          <a:xfrm>
            <a:off x="3200400" y="3733800"/>
            <a:ext cx="762000" cy="533400"/>
          </a:xfrm>
          <a:prstGeom prst="ellipse">
            <a:avLst/>
          </a:prstGeom>
          <a:noFill/>
          <a:ln w="50800">
            <a:solidFill>
              <a:srgbClr val="FF0000"/>
            </a:solidFill>
            <a:round/>
            <a:headEnd/>
            <a:tailEnd/>
          </a:ln>
        </p:spPr>
        <p:txBody>
          <a:bodyPr wrap="none" anchor="ctr"/>
          <a:lstStyle/>
          <a:p>
            <a:endParaRPr lang="sv-SE"/>
          </a:p>
        </p:txBody>
      </p:sp>
      <p:sp>
        <p:nvSpPr>
          <p:cNvPr id="4103" name="Line 12"/>
          <p:cNvSpPr>
            <a:spLocks noChangeShapeType="1"/>
          </p:cNvSpPr>
          <p:nvPr/>
        </p:nvSpPr>
        <p:spPr bwMode="auto">
          <a:xfrm flipV="1">
            <a:off x="3962400" y="2971800"/>
            <a:ext cx="2286000" cy="914400"/>
          </a:xfrm>
          <a:prstGeom prst="line">
            <a:avLst/>
          </a:prstGeom>
          <a:noFill/>
          <a:ln w="50800">
            <a:solidFill>
              <a:srgbClr val="FF0000"/>
            </a:solidFill>
            <a:round/>
            <a:headEnd/>
            <a:tailEnd/>
          </a:ln>
        </p:spPr>
        <p:txBody>
          <a:bodyPr/>
          <a:lstStyle/>
          <a:p>
            <a:endParaRPr lang="sv-SE"/>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381000" y="-30163"/>
            <a:ext cx="8610600" cy="6888163"/>
          </a:xfrm>
          <a:prstGeom prst="rect">
            <a:avLst/>
          </a:prstGeom>
          <a:noFill/>
          <a:ln w="9525">
            <a:noFill/>
            <a:miter lim="800000"/>
            <a:headEnd/>
            <a:tailEnd/>
          </a:ln>
        </p:spPr>
      </p:pic>
      <p:sp>
        <p:nvSpPr>
          <p:cNvPr id="5123" name="Rectangle 7"/>
          <p:cNvSpPr>
            <a:spLocks noGrp="1" noChangeArrowheads="1"/>
          </p:cNvSpPr>
          <p:nvPr>
            <p:ph type="title"/>
          </p:nvPr>
        </p:nvSpPr>
        <p:spPr/>
        <p:txBody>
          <a:bodyPr/>
          <a:lstStyle/>
          <a:p>
            <a:pPr eaLnBrk="1" hangingPunct="1"/>
            <a:endParaRPr lang="en-US" smtClean="0"/>
          </a:p>
        </p:txBody>
      </p:sp>
      <p:sp>
        <p:nvSpPr>
          <p:cNvPr id="5124" name="Rectangle 8"/>
          <p:cNvSpPr>
            <a:spLocks noGrp="1" noChangeArrowheads="1"/>
          </p:cNvSpPr>
          <p:nvPr>
            <p:ph type="body" sz="half" idx="1"/>
          </p:nvPr>
        </p:nvSpPr>
        <p:spPr/>
        <p:txBody>
          <a:bodyPr/>
          <a:lstStyle/>
          <a:p>
            <a:pPr eaLnBrk="1" hangingPunct="1"/>
            <a:endParaRPr lang="en-GB" sz="4400" b="1" smtClean="0"/>
          </a:p>
          <a:p>
            <a:pPr eaLnBrk="1" hangingPunct="1">
              <a:buFontTx/>
              <a:buNone/>
            </a:pPr>
            <a:endParaRPr lang="en-GB" sz="4400" b="1" smtClean="0"/>
          </a:p>
          <a:p>
            <a:pPr eaLnBrk="1" hangingPunct="1">
              <a:buFontTx/>
              <a:buNone/>
            </a:pPr>
            <a:r>
              <a:rPr lang="en-GB" sz="4400" b="1" smtClean="0"/>
              <a:t>Naples</a:t>
            </a:r>
          </a:p>
          <a:p>
            <a:pPr eaLnBrk="1" hangingPunct="1">
              <a:buFontTx/>
              <a:buNone/>
            </a:pPr>
            <a:endParaRPr lang="en-GB" sz="4400" b="1" smtClean="0"/>
          </a:p>
          <a:p>
            <a:pPr eaLnBrk="1" hangingPunct="1">
              <a:buFontTx/>
              <a:buNone/>
            </a:pPr>
            <a:r>
              <a:rPr lang="en-GB" sz="4400" b="1" smtClean="0"/>
              <a:t>Vesuvius</a:t>
            </a:r>
          </a:p>
        </p:txBody>
      </p:sp>
      <p:sp>
        <p:nvSpPr>
          <p:cNvPr id="5125" name="Rectangle 9"/>
          <p:cNvSpPr>
            <a:spLocks noGrp="1" noChangeArrowheads="1"/>
          </p:cNvSpPr>
          <p:nvPr>
            <p:ph sz="half" idx="2"/>
          </p:nvPr>
        </p:nvSpPr>
        <p:spPr/>
        <p:txBody>
          <a:bodyPr/>
          <a:lstStyle/>
          <a:p>
            <a:pPr eaLnBrk="1" hangingPunct="1"/>
            <a:endParaRPr lang="en-US" sz="2800" smtClean="0"/>
          </a:p>
        </p:txBody>
      </p:sp>
      <p:sp>
        <p:nvSpPr>
          <p:cNvPr id="5126" name="Line 10"/>
          <p:cNvSpPr>
            <a:spLocks noChangeShapeType="1"/>
          </p:cNvSpPr>
          <p:nvPr/>
        </p:nvSpPr>
        <p:spPr bwMode="auto">
          <a:xfrm flipV="1">
            <a:off x="1447800" y="2286000"/>
            <a:ext cx="304800" cy="990600"/>
          </a:xfrm>
          <a:prstGeom prst="line">
            <a:avLst/>
          </a:prstGeom>
          <a:noFill/>
          <a:ln w="63500">
            <a:solidFill>
              <a:srgbClr val="FF0000"/>
            </a:solidFill>
            <a:round/>
            <a:headEnd/>
            <a:tailEnd/>
          </a:ln>
        </p:spPr>
        <p:txBody>
          <a:bodyPr/>
          <a:lstStyle/>
          <a:p>
            <a:endParaRPr lang="sv-SE"/>
          </a:p>
        </p:txBody>
      </p:sp>
      <p:sp>
        <p:nvSpPr>
          <p:cNvPr id="5127" name="Line 11"/>
          <p:cNvSpPr>
            <a:spLocks noChangeShapeType="1"/>
          </p:cNvSpPr>
          <p:nvPr/>
        </p:nvSpPr>
        <p:spPr bwMode="auto">
          <a:xfrm flipV="1">
            <a:off x="2667000" y="3200400"/>
            <a:ext cx="1752600" cy="1828800"/>
          </a:xfrm>
          <a:prstGeom prst="line">
            <a:avLst/>
          </a:prstGeom>
          <a:noFill/>
          <a:ln w="63500">
            <a:solidFill>
              <a:srgbClr val="FF0000"/>
            </a:solidFill>
            <a:round/>
            <a:headEnd/>
            <a:tailEnd/>
          </a:ln>
        </p:spPr>
        <p:txBody>
          <a:bodyPr/>
          <a:lstStyle/>
          <a:p>
            <a:endParaRPr lang="sv-SE"/>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z="4000" dirty="0" smtClean="0"/>
              <a:t>Vesuvius is a composite volcano</a:t>
            </a:r>
            <a:br>
              <a:rPr lang="en-GB" sz="4000" dirty="0" smtClean="0"/>
            </a:br>
            <a:r>
              <a:rPr lang="en-GB" sz="4000" dirty="0" smtClean="0"/>
              <a:t>(</a:t>
            </a:r>
            <a:r>
              <a:rPr lang="en-GB" sz="4000" dirty="0" err="1" smtClean="0"/>
              <a:t>strato</a:t>
            </a:r>
            <a:r>
              <a:rPr lang="en-GB" sz="4000" dirty="0" smtClean="0"/>
              <a:t>-volcano)</a:t>
            </a:r>
          </a:p>
        </p:txBody>
      </p:sp>
      <p:pic>
        <p:nvPicPr>
          <p:cNvPr id="6147" name="Picture 4"/>
          <p:cNvPicPr>
            <a:picLocks noGrp="1" noChangeAspect="1" noChangeArrowheads="1"/>
          </p:cNvPicPr>
          <p:nvPr>
            <p:ph idx="1"/>
          </p:nvPr>
        </p:nvPicPr>
        <p:blipFill>
          <a:blip r:embed="rId2" cstate="print"/>
          <a:srcRect t="1683" r="926"/>
          <a:stretch>
            <a:fillRect/>
          </a:stretch>
        </p:blipFill>
        <p:spPr>
          <a:xfrm>
            <a:off x="457200" y="1676400"/>
            <a:ext cx="8153400" cy="444976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Vesuvius - data</a:t>
            </a:r>
          </a:p>
        </p:txBody>
      </p:sp>
      <p:sp>
        <p:nvSpPr>
          <p:cNvPr id="7171" name="Rectangle 3"/>
          <p:cNvSpPr>
            <a:spLocks noGrp="1" noChangeArrowheads="1"/>
          </p:cNvSpPr>
          <p:nvPr>
            <p:ph type="body" sz="half" idx="1"/>
          </p:nvPr>
        </p:nvSpPr>
        <p:spPr>
          <a:xfrm>
            <a:off x="457200" y="1600200"/>
            <a:ext cx="3581400" cy="4525963"/>
          </a:xfrm>
        </p:spPr>
        <p:txBody>
          <a:bodyPr/>
          <a:lstStyle/>
          <a:p>
            <a:pPr eaLnBrk="1" hangingPunct="1"/>
            <a:r>
              <a:rPr lang="en-GB" sz="2800" smtClean="0"/>
              <a:t>Height (elevation) 1,281 metres (4,203 ft) above sea level</a:t>
            </a:r>
          </a:p>
          <a:p>
            <a:pPr eaLnBrk="1" hangingPunct="1"/>
            <a:r>
              <a:rPr lang="en-GB" sz="2800" smtClean="0"/>
              <a:t>Has a collapsed caldera from a previous eruption</a:t>
            </a:r>
          </a:p>
          <a:p>
            <a:pPr eaLnBrk="1" hangingPunct="1"/>
            <a:endParaRPr lang="en-GB" sz="2800" smtClean="0"/>
          </a:p>
        </p:txBody>
      </p:sp>
      <p:pic>
        <p:nvPicPr>
          <p:cNvPr id="7172" name="Picture 4"/>
          <p:cNvPicPr>
            <a:picLocks noGrp="1" noChangeAspect="1" noChangeArrowheads="1"/>
          </p:cNvPicPr>
          <p:nvPr>
            <p:ph sz="half" idx="2"/>
          </p:nvPr>
        </p:nvPicPr>
        <p:blipFill>
          <a:blip r:embed="rId2" cstate="print"/>
          <a:srcRect/>
          <a:stretch>
            <a:fillRect/>
          </a:stretch>
        </p:blipFill>
        <p:spPr>
          <a:xfrm>
            <a:off x="3962400" y="1524000"/>
            <a:ext cx="4953000" cy="4525963"/>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GB" sz="4000" smtClean="0"/>
              <a:t>Formed at the collision of two tectonic plates – the African and the Eurasian</a:t>
            </a:r>
          </a:p>
        </p:txBody>
      </p:sp>
      <p:sp>
        <p:nvSpPr>
          <p:cNvPr id="8195" name="Rectangle 7"/>
          <p:cNvSpPr>
            <a:spLocks noGrp="1" noChangeArrowheads="1"/>
          </p:cNvSpPr>
          <p:nvPr>
            <p:ph type="body" sz="half" idx="1"/>
          </p:nvPr>
        </p:nvSpPr>
        <p:spPr>
          <a:xfrm>
            <a:off x="457200" y="2057400"/>
            <a:ext cx="3581400" cy="4068763"/>
          </a:xfrm>
        </p:spPr>
        <p:txBody>
          <a:bodyPr/>
          <a:lstStyle/>
          <a:p>
            <a:pPr eaLnBrk="1" hangingPunct="1"/>
            <a:r>
              <a:rPr lang="en-GB" sz="2800" smtClean="0"/>
              <a:t>A converging, destructive boundary, with very little movement</a:t>
            </a:r>
          </a:p>
          <a:p>
            <a:pPr eaLnBrk="1" hangingPunct="1"/>
            <a:r>
              <a:rPr lang="en-GB" sz="2800" smtClean="0"/>
              <a:t>Several volcanoes nearby, none active</a:t>
            </a:r>
          </a:p>
        </p:txBody>
      </p:sp>
      <p:pic>
        <p:nvPicPr>
          <p:cNvPr id="8196" name="Picture 8"/>
          <p:cNvPicPr>
            <a:picLocks noGrp="1" noChangeAspect="1" noChangeArrowheads="1"/>
          </p:cNvPicPr>
          <p:nvPr>
            <p:ph sz="half" idx="2"/>
          </p:nvPr>
        </p:nvPicPr>
        <p:blipFill>
          <a:blip r:embed="rId2" cstate="print"/>
          <a:srcRect t="10100" b="10100"/>
          <a:stretch>
            <a:fillRect/>
          </a:stretch>
        </p:blip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An acid volcano</a:t>
            </a:r>
          </a:p>
        </p:txBody>
      </p:sp>
      <p:sp>
        <p:nvSpPr>
          <p:cNvPr id="9219" name="Rectangle 3"/>
          <p:cNvSpPr>
            <a:spLocks noGrp="1" noChangeArrowheads="1"/>
          </p:cNvSpPr>
          <p:nvPr>
            <p:ph type="body" sz="half" idx="1"/>
          </p:nvPr>
        </p:nvSpPr>
        <p:spPr>
          <a:xfrm>
            <a:off x="457200" y="1600200"/>
            <a:ext cx="3505200" cy="4525963"/>
          </a:xfrm>
        </p:spPr>
        <p:txBody>
          <a:bodyPr/>
          <a:lstStyle/>
          <a:p>
            <a:pPr eaLnBrk="1" hangingPunct="1"/>
            <a:r>
              <a:rPr lang="en-GB" sz="2800" smtClean="0"/>
              <a:t>Potential for violent eruptions</a:t>
            </a:r>
          </a:p>
          <a:p>
            <a:pPr eaLnBrk="1" hangingPunct="1"/>
            <a:r>
              <a:rPr lang="en-GB" sz="2800" smtClean="0"/>
              <a:t>Slow moving lava</a:t>
            </a:r>
          </a:p>
          <a:p>
            <a:pPr eaLnBrk="1" hangingPunct="1"/>
            <a:r>
              <a:rPr lang="en-GB" sz="2800" smtClean="0"/>
              <a:t>Explosions</a:t>
            </a:r>
          </a:p>
          <a:p>
            <a:pPr eaLnBrk="1" hangingPunct="1"/>
            <a:r>
              <a:rPr lang="en-GB" sz="2800" smtClean="0"/>
              <a:t>Hot ash/cinders</a:t>
            </a:r>
          </a:p>
          <a:p>
            <a:pPr eaLnBrk="1" hangingPunct="1"/>
            <a:r>
              <a:rPr lang="en-GB" sz="2800" smtClean="0"/>
              <a:t>Pyroclastic flows</a:t>
            </a:r>
          </a:p>
          <a:p>
            <a:pPr eaLnBrk="1" hangingPunct="1"/>
            <a:r>
              <a:rPr lang="en-GB" sz="2800" smtClean="0"/>
              <a:t>Real danger!</a:t>
            </a:r>
          </a:p>
        </p:txBody>
      </p:sp>
      <p:pic>
        <p:nvPicPr>
          <p:cNvPr id="9220" name="Picture 5"/>
          <p:cNvPicPr>
            <a:picLocks noGrp="1" noChangeAspect="1" noChangeArrowheads="1"/>
          </p:cNvPicPr>
          <p:nvPr>
            <p:ph sz="half" idx="2"/>
          </p:nvPr>
        </p:nvPicPr>
        <p:blipFill>
          <a:blip r:embed="rId2" cstate="print"/>
          <a:srcRect/>
          <a:stretch>
            <a:fillRect/>
          </a:stretch>
        </p:blipFill>
        <p:spPr>
          <a:xfrm>
            <a:off x="4114800" y="1371600"/>
            <a:ext cx="4364038" cy="51054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ambo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9900"/>
            <a:ext cx="4203700" cy="3369699"/>
          </a:xfrm>
          <a:prstGeom prst="rect">
            <a:avLst/>
          </a:prstGeom>
        </p:spPr>
      </p:pic>
      <p:sp>
        <p:nvSpPr>
          <p:cNvPr id="3" name="Rubrik 1"/>
          <p:cNvSpPr txBox="1">
            <a:spLocks/>
          </p:cNvSpPr>
          <p:nvPr/>
        </p:nvSpPr>
        <p:spPr>
          <a:xfrm>
            <a:off x="457200" y="152400"/>
            <a:ext cx="8229600" cy="1143000"/>
          </a:xfrm>
          <a:prstGeom prst="rect">
            <a:avLst/>
          </a:prstGeom>
        </p:spPr>
        <p:txBody>
          <a:bodyPr/>
          <a:lstStyle>
            <a:lvl1pPr algn="ctr" rtl="0" eaLnBrk="1" fontAlgn="base" hangingPunct="1">
              <a:spcBef>
                <a:spcPct val="0"/>
              </a:spcBef>
              <a:spcAft>
                <a:spcPct val="0"/>
              </a:spcAft>
              <a:defRPr sz="4400" kern="1200">
                <a:solidFill>
                  <a:srgbClr val="F05D2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sv-SE" b="1" dirty="0" smtClean="0">
                <a:solidFill>
                  <a:srgbClr val="000000"/>
                </a:solidFill>
              </a:rPr>
              <a:t>Brain Break: </a:t>
            </a:r>
            <a:r>
              <a:rPr lang="sv-SE" b="1" dirty="0" err="1" smtClean="0">
                <a:solidFill>
                  <a:srgbClr val="000000"/>
                </a:solidFill>
              </a:rPr>
              <a:t>Sculpt</a:t>
            </a:r>
            <a:r>
              <a:rPr lang="sv-SE" b="1" dirty="0" smtClean="0">
                <a:solidFill>
                  <a:srgbClr val="000000"/>
                </a:solidFill>
              </a:rPr>
              <a:t> the </a:t>
            </a:r>
            <a:r>
              <a:rPr lang="sv-SE" b="1" dirty="0" err="1" smtClean="0">
                <a:solidFill>
                  <a:srgbClr val="000000"/>
                </a:solidFill>
              </a:rPr>
              <a:t>Volcanoe</a:t>
            </a:r>
            <a:r>
              <a:rPr lang="sv-SE" b="1" dirty="0" smtClean="0">
                <a:solidFill>
                  <a:srgbClr val="000000"/>
                </a:solidFill>
              </a:rPr>
              <a:t> </a:t>
            </a:r>
            <a:r>
              <a:rPr lang="sv-SE" b="1" dirty="0" err="1" smtClean="0">
                <a:solidFill>
                  <a:srgbClr val="000000"/>
                </a:solidFill>
              </a:rPr>
              <a:t>of</a:t>
            </a:r>
            <a:r>
              <a:rPr lang="sv-SE" b="1" dirty="0" smtClean="0">
                <a:solidFill>
                  <a:srgbClr val="000000"/>
                </a:solidFill>
              </a:rPr>
              <a:t> </a:t>
            </a:r>
            <a:r>
              <a:rPr lang="sv-SE" b="1" dirty="0" err="1" smtClean="0">
                <a:solidFill>
                  <a:srgbClr val="000000"/>
                </a:solidFill>
              </a:rPr>
              <a:t>your</a:t>
            </a:r>
            <a:r>
              <a:rPr lang="sv-SE" b="1" dirty="0" smtClean="0">
                <a:solidFill>
                  <a:srgbClr val="000000"/>
                </a:solidFill>
              </a:rPr>
              <a:t> DREAM or NIGHTMARE!</a:t>
            </a:r>
            <a:endParaRPr lang="sv-SE" b="1" dirty="0">
              <a:solidFill>
                <a:srgbClr val="000000"/>
              </a:solidFill>
            </a:endParaRPr>
          </a:p>
        </p:txBody>
      </p:sp>
      <p:pic>
        <p:nvPicPr>
          <p:cNvPr id="2" name="Picture 1" descr="208269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01974"/>
            <a:ext cx="3105150" cy="2776852"/>
          </a:xfrm>
          <a:prstGeom prst="rect">
            <a:avLst/>
          </a:prstGeom>
        </p:spPr>
      </p:pic>
      <p:pic>
        <p:nvPicPr>
          <p:cNvPr id="4" name="Picture 3" descr="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752600"/>
            <a:ext cx="3048000" cy="3048000"/>
          </a:xfrm>
          <a:prstGeom prst="rect">
            <a:avLst/>
          </a:prstGeom>
        </p:spPr>
      </p:pic>
      <p:pic>
        <p:nvPicPr>
          <p:cNvPr id="5" name="Picture 4" descr="tungurahua-volcano-erupts-in-ecuador-night_44914_600x45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5105" y="4400734"/>
            <a:ext cx="3657600" cy="2438400"/>
          </a:xfrm>
          <a:prstGeom prst="rect">
            <a:avLst/>
          </a:prstGeom>
        </p:spPr>
      </p:pic>
      <p:pic>
        <p:nvPicPr>
          <p:cNvPr id="8" name="Picture 7" descr="NEA1658.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4769649"/>
            <a:ext cx="3116942" cy="2088351"/>
          </a:xfrm>
          <a:prstGeom prst="rect">
            <a:avLst/>
          </a:prstGeom>
        </p:spPr>
      </p:pic>
      <p:pic>
        <p:nvPicPr>
          <p:cNvPr id="9" name="Picture 8" descr="280px-Lavabutte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0" y="3114726"/>
            <a:ext cx="2145658" cy="1685874"/>
          </a:xfrm>
          <a:prstGeom prst="rect">
            <a:avLst/>
          </a:prstGeom>
        </p:spPr>
      </p:pic>
    </p:spTree>
    <p:extLst>
      <p:ext uri="{BB962C8B-B14F-4D97-AF65-F5344CB8AC3E}">
        <p14:creationId xmlns:p14="http://schemas.microsoft.com/office/powerpoint/2010/main" val="22089170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t>History of eruptions</a:t>
            </a:r>
          </a:p>
        </p:txBody>
      </p:sp>
      <p:sp>
        <p:nvSpPr>
          <p:cNvPr id="10243" name="Rectangle 3"/>
          <p:cNvSpPr>
            <a:spLocks noGrp="1" noChangeArrowheads="1"/>
          </p:cNvSpPr>
          <p:nvPr>
            <p:ph idx="1"/>
          </p:nvPr>
        </p:nvSpPr>
        <p:spPr/>
        <p:txBody>
          <a:bodyPr/>
          <a:lstStyle/>
          <a:p>
            <a:pPr eaLnBrk="1" hangingPunct="1"/>
            <a:r>
              <a:rPr lang="en-GB" smtClean="0"/>
              <a:t>1800 BC – destruction of Bronze age settlements – then several more times</a:t>
            </a:r>
          </a:p>
          <a:p>
            <a:pPr eaLnBrk="1" hangingPunct="1"/>
            <a:r>
              <a:rPr lang="en-GB" smtClean="0"/>
              <a:t>79 AD – destruction of Pompeii</a:t>
            </a:r>
          </a:p>
          <a:p>
            <a:pPr eaLnBrk="1" hangingPunct="1"/>
            <a:r>
              <a:rPr lang="en-GB" smtClean="0"/>
              <a:t>At least 40 times until the last eruption in 1944 – witnessed by allied troops towards the end of WWII</a:t>
            </a:r>
          </a:p>
          <a:p>
            <a:pPr eaLnBrk="1" hangingPunct="1"/>
            <a:r>
              <a:rPr lang="en-GB" smtClean="0"/>
              <a:t>= once every 40-50 years</a:t>
            </a:r>
          </a:p>
          <a:p>
            <a:pPr eaLnBrk="1" hangingPunct="1"/>
            <a:endParaRPr lang="en-GB" smtClean="0"/>
          </a:p>
          <a:p>
            <a:pPr eaLnBrk="1" hangingPunct="1"/>
            <a:endParaRPr lang="en-GB"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cstate="print"/>
          <a:srcRect/>
          <a:stretch>
            <a:fillRect/>
          </a:stretch>
        </p:blipFill>
        <p:spPr bwMode="auto">
          <a:xfrm>
            <a:off x="1371600" y="-36513"/>
            <a:ext cx="6205538" cy="6894513"/>
          </a:xfrm>
          <a:prstGeom prst="rect">
            <a:avLst/>
          </a:prstGeom>
          <a:noFill/>
          <a:ln w="9525">
            <a:noFill/>
            <a:miter lim="800000"/>
            <a:headEnd/>
            <a:tailEnd/>
          </a:ln>
        </p:spPr>
      </p:pic>
      <p:sp>
        <p:nvSpPr>
          <p:cNvPr id="11267" name="Rectangle 5"/>
          <p:cNvSpPr>
            <a:spLocks noGrp="1" noChangeArrowheads="1"/>
          </p:cNvSpPr>
          <p:nvPr>
            <p:ph type="title"/>
          </p:nvPr>
        </p:nvSpPr>
        <p:spPr>
          <a:xfrm>
            <a:off x="304800" y="4267200"/>
            <a:ext cx="5638800" cy="1600200"/>
          </a:xfrm>
        </p:spPr>
        <p:txBody>
          <a:bodyPr/>
          <a:lstStyle/>
          <a:p>
            <a:pPr eaLnBrk="1" hangingPunct="1"/>
            <a:r>
              <a:rPr lang="en-GB" sz="6000" b="1" smtClean="0">
                <a:solidFill>
                  <a:schemeClr val="tx1"/>
                </a:solidFill>
              </a:rPr>
              <a:t>P</a:t>
            </a:r>
            <a:r>
              <a:rPr lang="en-GB" sz="5400" b="1" smtClean="0">
                <a:solidFill>
                  <a:schemeClr val="bg1"/>
                </a:solidFill>
              </a:rPr>
              <a:t>ompeii Ad79</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mtClean="0"/>
              <a:t>Pompeii AD79</a:t>
            </a:r>
          </a:p>
        </p:txBody>
      </p:sp>
      <p:sp>
        <p:nvSpPr>
          <p:cNvPr id="12291" name="Rectangle 3"/>
          <p:cNvSpPr>
            <a:spLocks noGrp="1" noChangeArrowheads="1"/>
          </p:cNvSpPr>
          <p:nvPr>
            <p:ph idx="1"/>
          </p:nvPr>
        </p:nvSpPr>
        <p:spPr/>
        <p:txBody>
          <a:bodyPr/>
          <a:lstStyle/>
          <a:p>
            <a:pPr eaLnBrk="1" hangingPunct="1"/>
            <a:r>
              <a:rPr lang="en-GB" smtClean="0"/>
              <a:t>Massive eruption of Vesuvius buries the towns of Pompeii under a thick layer of burning ashes and pumice up to 2.8 metres deep and Herculaneum under 23 metres of ash and pumice</a:t>
            </a:r>
          </a:p>
          <a:p>
            <a:pPr eaLnBrk="1" hangingPunct="1"/>
            <a:r>
              <a:rPr lang="en-GB" smtClean="0"/>
              <a:t>Eruption lasted for two days</a:t>
            </a:r>
          </a:p>
          <a:p>
            <a:pPr eaLnBrk="1" hangingPunct="1"/>
            <a:r>
              <a:rPr lang="en-GB" smtClean="0"/>
              <a:t>Deaths unknown – estimates from 5000 to 25000</a:t>
            </a:r>
          </a:p>
          <a:p>
            <a:pPr eaLnBrk="1" hangingPunct="1"/>
            <a:endParaRPr lang="en-GB"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r>
              <a:rPr lang="en-GB" smtClean="0"/>
              <a:t>Causes of deaths</a:t>
            </a:r>
          </a:p>
        </p:txBody>
      </p:sp>
      <p:sp>
        <p:nvSpPr>
          <p:cNvPr id="13315" name="Rectangle 6"/>
          <p:cNvSpPr>
            <a:spLocks noGrp="1" noChangeArrowheads="1"/>
          </p:cNvSpPr>
          <p:nvPr>
            <p:ph idx="1"/>
          </p:nvPr>
        </p:nvSpPr>
        <p:spPr/>
        <p:txBody>
          <a:bodyPr/>
          <a:lstStyle/>
          <a:p>
            <a:pPr eaLnBrk="1" hangingPunct="1"/>
            <a:r>
              <a:rPr lang="en-GB" smtClean="0"/>
              <a:t>Burial under ash and pumice</a:t>
            </a:r>
          </a:p>
          <a:p>
            <a:pPr eaLnBrk="1" hangingPunct="1"/>
            <a:r>
              <a:rPr lang="en-GB" smtClean="0"/>
              <a:t>Killed by pyroclastic flows</a:t>
            </a:r>
          </a:p>
          <a:p>
            <a:pPr eaLnBrk="1" hangingPunct="1"/>
            <a:r>
              <a:rPr lang="en-GB" smtClean="0"/>
              <a:t>Collapsing building</a:t>
            </a:r>
          </a:p>
          <a:p>
            <a:pPr eaLnBrk="1" hangingPunct="1"/>
            <a:r>
              <a:rPr lang="en-GB" smtClean="0"/>
              <a:t>Rain of lava bombs</a:t>
            </a:r>
          </a:p>
          <a:p>
            <a:pPr eaLnBrk="1" hangingPunct="1"/>
            <a:r>
              <a:rPr lang="en-GB" smtClean="0"/>
              <a:t>Starvation</a:t>
            </a:r>
          </a:p>
          <a:p>
            <a:pPr eaLnBrk="1" hangingPunct="1"/>
            <a:r>
              <a:rPr lang="en-GB" smtClean="0"/>
              <a:t>Disease</a:t>
            </a:r>
          </a:p>
          <a:p>
            <a:pPr eaLnBrk="1" hangingPunct="1"/>
            <a:r>
              <a:rPr lang="en-GB" smtClean="0"/>
              <a:t>Drowning (many fled to the sea for rescue)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GB" smtClean="0"/>
              <a:t>Buried alive!</a:t>
            </a:r>
          </a:p>
        </p:txBody>
      </p:sp>
      <p:pic>
        <p:nvPicPr>
          <p:cNvPr id="14339" name="Picture 5"/>
          <p:cNvPicPr>
            <a:picLocks noGrp="1" noChangeAspect="1" noChangeArrowheads="1"/>
          </p:cNvPicPr>
          <p:nvPr>
            <p:ph idx="1"/>
          </p:nvPr>
        </p:nvPicPr>
        <p:blipFill>
          <a:blip r:embed="rId2" cstate="print"/>
          <a:srcRect/>
          <a:stretch>
            <a:fillRect/>
          </a:stretch>
        </p:blipFill>
        <p:spPr>
          <a:xfrm>
            <a:off x="914400" y="1600200"/>
            <a:ext cx="7010400" cy="4525963"/>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274638"/>
            <a:ext cx="8229600" cy="5973762"/>
          </a:xfrm>
        </p:spPr>
        <p:txBody>
          <a:bodyPr/>
          <a:lstStyle/>
          <a:p>
            <a:pPr algn="l" eaLnBrk="1" hangingPunct="1"/>
            <a:r>
              <a:rPr lang="en-GB" sz="3600" dirty="0" smtClean="0"/>
              <a:t>The population of Naples is 960,000</a:t>
            </a:r>
            <a:br>
              <a:rPr lang="en-GB" sz="3600" dirty="0" smtClean="0"/>
            </a:br>
            <a:r>
              <a:rPr lang="en-GB" sz="3600" dirty="0" smtClean="0"/>
              <a:t>(as of 2012)</a:t>
            </a:r>
            <a:br>
              <a:rPr lang="en-GB" sz="3600" dirty="0" smtClean="0"/>
            </a:br>
            <a:r>
              <a:rPr lang="en-GB" sz="3600" dirty="0" smtClean="0"/>
              <a:t>The centre of Naples is 15km from Vesuvius</a:t>
            </a:r>
            <a:br>
              <a:rPr lang="en-GB" sz="3600" dirty="0" smtClean="0"/>
            </a:br>
            <a:r>
              <a:rPr lang="en-GB" sz="3600" dirty="0" smtClean="0"/>
              <a:t/>
            </a:r>
            <a:br>
              <a:rPr lang="en-GB" sz="3600" dirty="0" smtClean="0"/>
            </a:br>
            <a:r>
              <a:rPr lang="en-GB" sz="3600" dirty="0" smtClean="0"/>
              <a:t>the population of the Naples suburban region is nearer 3 million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Reducing</a:t>
            </a:r>
            <a:r>
              <a:rPr lang="sv-SE" dirty="0" smtClean="0"/>
              <a:t> the risks</a:t>
            </a:r>
            <a:endParaRPr lang="sv-SE" dirty="0"/>
          </a:p>
        </p:txBody>
      </p:sp>
      <p:sp>
        <p:nvSpPr>
          <p:cNvPr id="3" name="Platshållare för innehåll 2"/>
          <p:cNvSpPr>
            <a:spLocks noGrp="1"/>
          </p:cNvSpPr>
          <p:nvPr>
            <p:ph idx="1"/>
          </p:nvPr>
        </p:nvSpPr>
        <p:spPr/>
        <p:txBody>
          <a:bodyPr/>
          <a:lstStyle/>
          <a:p>
            <a:r>
              <a:rPr lang="sv-SE" dirty="0" err="1" smtClean="0"/>
              <a:t>Round-the-clock</a:t>
            </a:r>
            <a:r>
              <a:rPr lang="sv-SE" dirty="0" smtClean="0"/>
              <a:t> </a:t>
            </a:r>
            <a:r>
              <a:rPr lang="sv-SE" dirty="0" err="1" smtClean="0"/>
              <a:t>monitoring</a:t>
            </a:r>
            <a:r>
              <a:rPr lang="sv-SE" dirty="0" smtClean="0"/>
              <a:t> of the </a:t>
            </a:r>
            <a:r>
              <a:rPr lang="sv-SE" dirty="0" err="1" smtClean="0"/>
              <a:t>volcano</a:t>
            </a:r>
            <a:endParaRPr lang="sv-SE" dirty="0" smtClean="0"/>
          </a:p>
          <a:p>
            <a:pPr lvl="1"/>
            <a:r>
              <a:rPr lang="sv-SE" dirty="0" smtClean="0"/>
              <a:t>Tremors, </a:t>
            </a:r>
            <a:r>
              <a:rPr lang="sv-SE" dirty="0" err="1" smtClean="0"/>
              <a:t>gasses</a:t>
            </a:r>
            <a:r>
              <a:rPr lang="sv-SE" dirty="0" smtClean="0"/>
              <a:t>, </a:t>
            </a:r>
            <a:r>
              <a:rPr lang="sv-SE" dirty="0" err="1" smtClean="0"/>
              <a:t>changes</a:t>
            </a:r>
            <a:r>
              <a:rPr lang="sv-SE" dirty="0" smtClean="0"/>
              <a:t> in water</a:t>
            </a:r>
          </a:p>
          <a:p>
            <a:r>
              <a:rPr lang="sv-SE" dirty="0" err="1" smtClean="0"/>
              <a:t>Identifying</a:t>
            </a:r>
            <a:r>
              <a:rPr lang="sv-SE" dirty="0" smtClean="0"/>
              <a:t> </a:t>
            </a:r>
            <a:r>
              <a:rPr lang="sv-SE" dirty="0" err="1" smtClean="0"/>
              <a:t>hazard</a:t>
            </a:r>
            <a:r>
              <a:rPr lang="sv-SE" dirty="0" smtClean="0"/>
              <a:t> areas</a:t>
            </a:r>
          </a:p>
          <a:p>
            <a:pPr lvl="1"/>
            <a:r>
              <a:rPr lang="sv-SE" dirty="0" err="1" smtClean="0"/>
              <a:t>Weak</a:t>
            </a:r>
            <a:r>
              <a:rPr lang="sv-SE" dirty="0" smtClean="0"/>
              <a:t> </a:t>
            </a:r>
            <a:r>
              <a:rPr lang="sv-SE" dirty="0" err="1" smtClean="0"/>
              <a:t>spots</a:t>
            </a:r>
            <a:r>
              <a:rPr lang="sv-SE" dirty="0" smtClean="0"/>
              <a:t>, </a:t>
            </a:r>
            <a:r>
              <a:rPr lang="sv-SE" dirty="0" err="1" smtClean="0"/>
              <a:t>secondary</a:t>
            </a:r>
            <a:r>
              <a:rPr lang="sv-SE" dirty="0" smtClean="0"/>
              <a:t> </a:t>
            </a:r>
            <a:r>
              <a:rPr lang="sv-SE" dirty="0" err="1" smtClean="0"/>
              <a:t>vents</a:t>
            </a:r>
            <a:r>
              <a:rPr lang="sv-SE" dirty="0" smtClean="0"/>
              <a:t>, </a:t>
            </a:r>
            <a:r>
              <a:rPr lang="sv-SE" dirty="0" err="1" smtClean="0"/>
              <a:t>predicting</a:t>
            </a:r>
            <a:r>
              <a:rPr lang="sv-SE" dirty="0" smtClean="0"/>
              <a:t> routes of </a:t>
            </a:r>
            <a:r>
              <a:rPr lang="sv-SE" dirty="0" err="1" smtClean="0"/>
              <a:t>pyroclastic</a:t>
            </a:r>
            <a:r>
              <a:rPr lang="sv-SE" dirty="0" smtClean="0"/>
              <a:t> </a:t>
            </a:r>
            <a:r>
              <a:rPr lang="sv-SE" dirty="0" err="1" smtClean="0"/>
              <a:t>flows</a:t>
            </a:r>
            <a:endParaRPr lang="sv-SE" dirty="0" smtClean="0"/>
          </a:p>
          <a:p>
            <a:r>
              <a:rPr lang="sv-SE" dirty="0" smtClean="0"/>
              <a:t>Creating an </a:t>
            </a:r>
            <a:r>
              <a:rPr lang="sv-SE" dirty="0" err="1" smtClean="0"/>
              <a:t>evacuation</a:t>
            </a:r>
            <a:r>
              <a:rPr lang="sv-SE" dirty="0" smtClean="0"/>
              <a:t> plan</a:t>
            </a:r>
          </a:p>
          <a:p>
            <a:pPr lvl="1"/>
            <a:r>
              <a:rPr lang="sv-SE" dirty="0" err="1" smtClean="0"/>
              <a:t>Zoning</a:t>
            </a:r>
            <a:r>
              <a:rPr lang="sv-SE" dirty="0" smtClean="0"/>
              <a:t>, </a:t>
            </a:r>
            <a:r>
              <a:rPr lang="sv-SE" dirty="0" err="1" smtClean="0"/>
              <a:t>warning</a:t>
            </a:r>
            <a:r>
              <a:rPr lang="sv-SE" dirty="0" smtClean="0"/>
              <a:t> systems, public </a:t>
            </a:r>
            <a:r>
              <a:rPr lang="sv-SE" dirty="0" err="1" smtClean="0"/>
              <a:t>education</a:t>
            </a:r>
            <a:endParaRPr lang="sv-SE" dirty="0" smtClean="0"/>
          </a:p>
          <a:p>
            <a:endParaRPr lang="sv-SE"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Evacuation</a:t>
            </a:r>
            <a:r>
              <a:rPr lang="sv-SE" dirty="0" smtClean="0"/>
              <a:t> plans?</a:t>
            </a:r>
            <a:endParaRPr lang="sv-SE" dirty="0"/>
          </a:p>
        </p:txBody>
      </p:sp>
      <p:sp>
        <p:nvSpPr>
          <p:cNvPr id="4" name="Platshållare för innehåll 3"/>
          <p:cNvSpPr>
            <a:spLocks noGrp="1"/>
          </p:cNvSpPr>
          <p:nvPr>
            <p:ph idx="1"/>
          </p:nvPr>
        </p:nvSpPr>
        <p:spPr/>
        <p:txBody>
          <a:bodyPr/>
          <a:lstStyle/>
          <a:p>
            <a:r>
              <a:rPr lang="sv-SE" sz="2400" dirty="0" smtClean="0"/>
              <a:t>Red </a:t>
            </a:r>
            <a:r>
              <a:rPr lang="sv-SE" sz="2400" dirty="0" err="1" smtClean="0"/>
              <a:t>zone</a:t>
            </a:r>
            <a:r>
              <a:rPr lang="sv-SE" sz="2400" dirty="0" smtClean="0"/>
              <a:t> – </a:t>
            </a:r>
            <a:r>
              <a:rPr lang="sv-SE" sz="2400" dirty="0" err="1" smtClean="0"/>
              <a:t>immediate</a:t>
            </a:r>
            <a:r>
              <a:rPr lang="sv-SE" sz="2400" dirty="0" smtClean="0"/>
              <a:t> risk from </a:t>
            </a:r>
            <a:r>
              <a:rPr lang="sv-SE" sz="2400" dirty="0" err="1" smtClean="0"/>
              <a:t>pyroclastics</a:t>
            </a:r>
            <a:endParaRPr lang="sv-SE" sz="2400" dirty="0" smtClean="0"/>
          </a:p>
          <a:p>
            <a:r>
              <a:rPr lang="sv-SE" sz="2400" dirty="0" smtClean="0"/>
              <a:t>Blue </a:t>
            </a:r>
            <a:r>
              <a:rPr lang="sv-SE" sz="2400" dirty="0" err="1" smtClean="0"/>
              <a:t>zone</a:t>
            </a:r>
            <a:r>
              <a:rPr lang="sv-SE" sz="2400" dirty="0" smtClean="0"/>
              <a:t> – </a:t>
            </a:r>
            <a:r>
              <a:rPr lang="sv-SE" sz="2400" dirty="0" err="1" smtClean="0"/>
              <a:t>secondary</a:t>
            </a:r>
            <a:r>
              <a:rPr lang="sv-SE" sz="2400" dirty="0" smtClean="0"/>
              <a:t> </a:t>
            </a:r>
            <a:r>
              <a:rPr lang="sv-SE" sz="2400" dirty="0" err="1" smtClean="0"/>
              <a:t>zone</a:t>
            </a:r>
            <a:r>
              <a:rPr lang="sv-SE" sz="2400" dirty="0" smtClean="0"/>
              <a:t> of </a:t>
            </a:r>
            <a:r>
              <a:rPr lang="sv-SE" sz="2400" dirty="0" err="1" smtClean="0"/>
              <a:t>floods</a:t>
            </a:r>
            <a:r>
              <a:rPr lang="sv-SE" sz="2400" dirty="0" smtClean="0"/>
              <a:t> and </a:t>
            </a:r>
            <a:r>
              <a:rPr lang="sv-SE" sz="2400" dirty="0" err="1" smtClean="0"/>
              <a:t>lahars</a:t>
            </a:r>
            <a:endParaRPr lang="sv-SE" sz="2400" dirty="0" smtClean="0"/>
          </a:p>
          <a:p>
            <a:r>
              <a:rPr lang="sv-SE" sz="2400" dirty="0" err="1" smtClean="0"/>
              <a:t>Yellow</a:t>
            </a:r>
            <a:r>
              <a:rPr lang="sv-SE" sz="2400" dirty="0" smtClean="0"/>
              <a:t> </a:t>
            </a:r>
            <a:r>
              <a:rPr lang="sv-SE" sz="2400" dirty="0" err="1" smtClean="0"/>
              <a:t>zone</a:t>
            </a:r>
            <a:r>
              <a:rPr lang="sv-SE" sz="2400" dirty="0" smtClean="0"/>
              <a:t> – </a:t>
            </a:r>
            <a:r>
              <a:rPr lang="sv-SE" sz="2400" dirty="0" err="1" smtClean="0"/>
              <a:t>mostly</a:t>
            </a:r>
            <a:r>
              <a:rPr lang="sv-SE" sz="2400" dirty="0" smtClean="0"/>
              <a:t> </a:t>
            </a:r>
            <a:r>
              <a:rPr lang="sv-SE" sz="2400" dirty="0" err="1" smtClean="0"/>
              <a:t>ash</a:t>
            </a:r>
            <a:r>
              <a:rPr lang="sv-SE" sz="2400" dirty="0" smtClean="0"/>
              <a:t> and </a:t>
            </a:r>
            <a:r>
              <a:rPr lang="sv-SE" sz="2400" dirty="0" err="1" smtClean="0"/>
              <a:t>other</a:t>
            </a:r>
            <a:r>
              <a:rPr lang="sv-SE" sz="2400" dirty="0" smtClean="0"/>
              <a:t> </a:t>
            </a:r>
            <a:r>
              <a:rPr lang="sv-SE" sz="2400" dirty="0" err="1" smtClean="0"/>
              <a:t>debris</a:t>
            </a:r>
            <a:endParaRPr lang="sv-SE" sz="2400" dirty="0"/>
          </a:p>
        </p:txBody>
      </p:sp>
      <p:pic>
        <p:nvPicPr>
          <p:cNvPr id="1026" name="Picture 2" descr="http://www.duesicilie.org/IMG/jpg/V900.jpg"/>
          <p:cNvPicPr>
            <a:picLocks noChangeAspect="1" noChangeArrowheads="1"/>
          </p:cNvPicPr>
          <p:nvPr/>
        </p:nvPicPr>
        <p:blipFill>
          <a:blip r:embed="rId2" cstate="print"/>
          <a:srcRect/>
          <a:stretch>
            <a:fillRect/>
          </a:stretch>
        </p:blipFill>
        <p:spPr bwMode="auto">
          <a:xfrm>
            <a:off x="762000" y="2948899"/>
            <a:ext cx="7391400" cy="3909101"/>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Useful</a:t>
            </a:r>
            <a:r>
              <a:rPr lang="sv-SE" dirty="0" smtClean="0"/>
              <a:t> </a:t>
            </a:r>
            <a:r>
              <a:rPr lang="sv-SE" dirty="0" err="1" smtClean="0"/>
              <a:t>links</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smtClean="0">
                <a:hlinkClick r:id="rId2"/>
              </a:rPr>
              <a:t>http://greenfieldgeography.wikispaces.com/IGCSE+Plate+Tectonics+and+GCSE+Plate+Tectonics</a:t>
            </a:r>
            <a:endParaRPr lang="sv-SE" dirty="0" smtClean="0"/>
          </a:p>
          <a:p>
            <a:endParaRPr lang="sv-SE" dirty="0" smtClean="0"/>
          </a:p>
          <a:p>
            <a:r>
              <a:rPr lang="sv-SE" dirty="0" smtClean="0">
                <a:hlinkClick r:id="rId3"/>
              </a:rPr>
              <a:t>http://volcano.oregonstate.edu/</a:t>
            </a:r>
            <a:endParaRPr lang="sv-SE" dirty="0" smtClean="0"/>
          </a:p>
          <a:p>
            <a:endParaRPr lang="sv-SE" dirty="0" smtClean="0"/>
          </a:p>
          <a:p>
            <a:r>
              <a:rPr lang="sv-SE" dirty="0" smtClean="0">
                <a:hlinkClick r:id="rId4"/>
              </a:rPr>
              <a:t>http://www.physicalgeography.net/fundamentals/chapter10.html</a:t>
            </a:r>
            <a:endParaRPr lang="sv-SE" dirty="0" smtClean="0"/>
          </a:p>
          <a:p>
            <a:endParaRPr lang="sv-SE" dirty="0" smtClean="0"/>
          </a:p>
          <a:p>
            <a:r>
              <a:rPr lang="sv-SE" dirty="0" smtClean="0">
                <a:hlinkClick r:id="rId5"/>
              </a:rPr>
              <a:t>http://volcanoes.usgs.gov/hazards/index.php</a:t>
            </a:r>
            <a:endParaRPr lang="sv-SE" dirty="0" smtClean="0"/>
          </a:p>
          <a:p>
            <a:endParaRPr lang="sv-SE" dirty="0" smtClean="0"/>
          </a:p>
          <a:p>
            <a:endParaRPr lang="sv-SE" dirty="0" smtClean="0"/>
          </a:p>
          <a:p>
            <a:endParaRPr lang="sv-S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Create Notes</a:t>
            </a:r>
            <a:br>
              <a:rPr lang="en-US" b="1" dirty="0" smtClean="0"/>
            </a:br>
            <a:r>
              <a:rPr lang="en-US" b="1" dirty="0" smtClean="0"/>
              <a:t>INB </a:t>
            </a:r>
            <a:r>
              <a:rPr lang="en-US" b="1" dirty="0" err="1" smtClean="0"/>
              <a:t>pg</a:t>
            </a:r>
            <a:r>
              <a:rPr lang="en-US" b="1" dirty="0" smtClean="0"/>
              <a:t> </a:t>
            </a:r>
            <a:r>
              <a:rPr lang="en-US" b="1" dirty="0" smtClean="0"/>
              <a:t>41</a:t>
            </a:r>
            <a:endParaRPr lang="en-US" b="1" dirty="0"/>
          </a:p>
        </p:txBody>
      </p:sp>
      <p:sp>
        <p:nvSpPr>
          <p:cNvPr id="3" name="TextBox 2"/>
          <p:cNvSpPr txBox="1"/>
          <p:nvPr/>
        </p:nvSpPr>
        <p:spPr>
          <a:xfrm>
            <a:off x="381000" y="2045256"/>
            <a:ext cx="7696200" cy="2831544"/>
          </a:xfrm>
          <a:prstGeom prst="rect">
            <a:avLst/>
          </a:prstGeom>
          <a:noFill/>
        </p:spPr>
        <p:txBody>
          <a:bodyPr wrap="square" rtlCol="0">
            <a:spAutoFit/>
          </a:bodyPr>
          <a:lstStyle/>
          <a:p>
            <a:r>
              <a:rPr lang="en-US" sz="4000" b="1" dirty="0" smtClean="0"/>
              <a:t>Answer the following questions in your notes . . . </a:t>
            </a:r>
          </a:p>
          <a:p>
            <a:pPr marL="342900" indent="-342900">
              <a:buAutoNum type="arabicPeriod"/>
            </a:pPr>
            <a:r>
              <a:rPr lang="en-US" sz="4000" dirty="0" smtClean="0"/>
              <a:t>What is a volcano?</a:t>
            </a:r>
          </a:p>
          <a:p>
            <a:pPr marL="342900" indent="-342900">
              <a:buAutoNum type="arabicPeriod"/>
            </a:pPr>
            <a:r>
              <a:rPr lang="en-US" sz="4000" dirty="0" smtClean="0"/>
              <a:t>Where can volcanoes occur?</a:t>
            </a:r>
            <a:endParaRPr lang="en-US" dirty="0" smtClean="0"/>
          </a:p>
          <a:p>
            <a:pPr marL="342900" indent="-342900">
              <a:buAutoNum type="arabicPeriod"/>
            </a:pPr>
            <a:endParaRPr lang="en-US" dirty="0"/>
          </a:p>
        </p:txBody>
      </p:sp>
      <p:pic>
        <p:nvPicPr>
          <p:cNvPr id="4" name="Picture 3" descr="Screen Shot 2015-12-16 at 6.28.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0"/>
            <a:ext cx="3034552" cy="2380956"/>
          </a:xfrm>
          <a:prstGeom prst="rect">
            <a:avLst/>
          </a:prstGeom>
        </p:spPr>
      </p:pic>
    </p:spTree>
    <p:extLst>
      <p:ext uri="{BB962C8B-B14F-4D97-AF65-F5344CB8AC3E}">
        <p14:creationId xmlns:p14="http://schemas.microsoft.com/office/powerpoint/2010/main" val="301142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1143000"/>
          </a:xfrm>
        </p:spPr>
        <p:txBody>
          <a:bodyPr/>
          <a:lstStyle/>
          <a:p>
            <a:r>
              <a:rPr lang="sv-SE" sz="4000" dirty="0" err="1" smtClean="0"/>
              <a:t>What</a:t>
            </a:r>
            <a:r>
              <a:rPr lang="sv-SE" sz="4000" dirty="0" smtClean="0"/>
              <a:t> </a:t>
            </a:r>
            <a:r>
              <a:rPr lang="sv-SE" sz="4000" dirty="0" err="1" smtClean="0"/>
              <a:t>are</a:t>
            </a:r>
            <a:r>
              <a:rPr lang="sv-SE" sz="4000" dirty="0" smtClean="0"/>
              <a:t> 4 </a:t>
            </a:r>
            <a:r>
              <a:rPr lang="sv-SE" sz="4000" dirty="0" err="1" smtClean="0"/>
              <a:t>of</a:t>
            </a:r>
            <a:r>
              <a:rPr lang="sv-SE" sz="4000" dirty="0" smtClean="0"/>
              <a:t> the </a:t>
            </a:r>
            <a:r>
              <a:rPr lang="sv-SE" sz="4000" dirty="0" err="1" smtClean="0"/>
              <a:t>main</a:t>
            </a:r>
            <a:r>
              <a:rPr lang="sv-SE" sz="4000" dirty="0" smtClean="0"/>
              <a:t> </a:t>
            </a:r>
            <a:r>
              <a:rPr lang="sv-SE" sz="4000" dirty="0" err="1" smtClean="0"/>
              <a:t>types</a:t>
            </a:r>
            <a:r>
              <a:rPr lang="sv-SE" sz="4000" dirty="0" smtClean="0"/>
              <a:t> of </a:t>
            </a:r>
            <a:r>
              <a:rPr lang="sv-SE" sz="4000" dirty="0" err="1" smtClean="0"/>
              <a:t>volcanoes</a:t>
            </a:r>
            <a:r>
              <a:rPr lang="sv-SE" sz="4000" dirty="0" smtClean="0"/>
              <a:t> in Oregon? </a:t>
            </a:r>
            <a:r>
              <a:rPr lang="sv-SE" sz="2400" dirty="0" smtClean="0"/>
              <a:t>(</a:t>
            </a:r>
            <a:r>
              <a:rPr lang="sv-SE" sz="2400" dirty="0" err="1" smtClean="0"/>
              <a:t>There</a:t>
            </a:r>
            <a:r>
              <a:rPr lang="sv-SE" sz="2400" dirty="0" smtClean="0"/>
              <a:t> </a:t>
            </a:r>
            <a:r>
              <a:rPr lang="sv-SE" sz="2400" dirty="0" err="1" smtClean="0"/>
              <a:t>are</a:t>
            </a:r>
            <a:r>
              <a:rPr lang="sv-SE" sz="2400" dirty="0" smtClean="0"/>
              <a:t> </a:t>
            </a:r>
            <a:r>
              <a:rPr lang="sv-SE" sz="2400" dirty="0" err="1" smtClean="0"/>
              <a:t>more</a:t>
            </a:r>
            <a:r>
              <a:rPr lang="sv-SE" sz="2400" dirty="0" smtClean="0"/>
              <a:t>)</a:t>
            </a:r>
            <a:endParaRPr lang="sv-SE" sz="2400" dirty="0"/>
          </a:p>
        </p:txBody>
      </p:sp>
      <p:sp>
        <p:nvSpPr>
          <p:cNvPr id="6" name="Platshållare för text 5"/>
          <p:cNvSpPr>
            <a:spLocks noGrp="1"/>
          </p:cNvSpPr>
          <p:nvPr>
            <p:ph type="body" idx="1"/>
          </p:nvPr>
        </p:nvSpPr>
        <p:spPr>
          <a:xfrm>
            <a:off x="457200" y="1676400"/>
            <a:ext cx="4343400" cy="639762"/>
          </a:xfrm>
        </p:spPr>
        <p:txBody>
          <a:bodyPr/>
          <a:lstStyle/>
          <a:p>
            <a:r>
              <a:rPr lang="sv-SE" dirty="0" smtClean="0"/>
              <a:t>Composite (</a:t>
            </a:r>
            <a:r>
              <a:rPr lang="sv-SE" dirty="0" err="1" smtClean="0"/>
              <a:t>Stratovolcano</a:t>
            </a:r>
            <a:r>
              <a:rPr lang="sv-SE" dirty="0" smtClean="0"/>
              <a:t>)</a:t>
            </a:r>
            <a:endParaRPr lang="sv-SE" dirty="0"/>
          </a:p>
        </p:txBody>
      </p:sp>
      <p:sp>
        <p:nvSpPr>
          <p:cNvPr id="7" name="Platshållare för text 6"/>
          <p:cNvSpPr>
            <a:spLocks noGrp="1"/>
          </p:cNvSpPr>
          <p:nvPr>
            <p:ph type="body" sz="quarter" idx="3"/>
          </p:nvPr>
        </p:nvSpPr>
        <p:spPr>
          <a:xfrm>
            <a:off x="4114800" y="3703638"/>
            <a:ext cx="4041775" cy="639762"/>
          </a:xfrm>
        </p:spPr>
        <p:txBody>
          <a:bodyPr/>
          <a:lstStyle/>
          <a:p>
            <a:r>
              <a:rPr lang="sv-SE" dirty="0" err="1" smtClean="0"/>
              <a:t>Cinder</a:t>
            </a:r>
            <a:r>
              <a:rPr lang="sv-SE" dirty="0" smtClean="0"/>
              <a:t> </a:t>
            </a:r>
            <a:r>
              <a:rPr lang="sv-SE" dirty="0" err="1" smtClean="0"/>
              <a:t>Cone</a:t>
            </a:r>
            <a:r>
              <a:rPr lang="sv-SE" dirty="0" smtClean="0"/>
              <a:t> </a:t>
            </a:r>
            <a:r>
              <a:rPr lang="sv-SE" dirty="0" err="1" smtClean="0"/>
              <a:t>Volcano</a:t>
            </a:r>
            <a:endParaRPr lang="sv-SE" dirty="0"/>
          </a:p>
        </p:txBody>
      </p:sp>
      <p:sp>
        <p:nvSpPr>
          <p:cNvPr id="11" name="Platshållare för text 5"/>
          <p:cNvSpPr txBox="1">
            <a:spLocks/>
          </p:cNvSpPr>
          <p:nvPr/>
        </p:nvSpPr>
        <p:spPr bwMode="auto">
          <a:xfrm>
            <a:off x="1065212" y="4237038"/>
            <a:ext cx="37353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r>
              <a:rPr lang="sv-SE" dirty="0" err="1" smtClean="0"/>
              <a:t>Flood</a:t>
            </a:r>
            <a:r>
              <a:rPr lang="sv-SE" dirty="0" smtClean="0"/>
              <a:t> or </a:t>
            </a:r>
            <a:r>
              <a:rPr lang="sv-SE" dirty="0" err="1" smtClean="0"/>
              <a:t>Platuea</a:t>
            </a:r>
            <a:r>
              <a:rPr lang="sv-SE" dirty="0" smtClean="0"/>
              <a:t> basalt</a:t>
            </a:r>
            <a:endParaRPr lang="sv-SE" dirty="0"/>
          </a:p>
        </p:txBody>
      </p:sp>
      <p:pic>
        <p:nvPicPr>
          <p:cNvPr id="13" name="Picture 12" descr="th-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41" y="2362200"/>
            <a:ext cx="3157459" cy="1905000"/>
          </a:xfrm>
          <a:prstGeom prst="rect">
            <a:avLst/>
          </a:prstGeom>
        </p:spPr>
      </p:pic>
      <p:pic>
        <p:nvPicPr>
          <p:cNvPr id="15" name="Picture 14" descr="th-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9" y="4426226"/>
            <a:ext cx="3647659" cy="2431773"/>
          </a:xfrm>
          <a:prstGeom prst="rect">
            <a:avLst/>
          </a:prstGeom>
        </p:spPr>
      </p:pic>
      <p:pic>
        <p:nvPicPr>
          <p:cNvPr id="16" name="Picture 15" descr="CRB97-F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4923231"/>
            <a:ext cx="3643850" cy="1945060"/>
          </a:xfrm>
          <a:prstGeom prst="rect">
            <a:avLst/>
          </a:prstGeom>
        </p:spPr>
      </p:pic>
      <p:sp>
        <p:nvSpPr>
          <p:cNvPr id="12" name="Platshållare för text 5"/>
          <p:cNvSpPr txBox="1">
            <a:spLocks/>
          </p:cNvSpPr>
          <p:nvPr/>
        </p:nvSpPr>
        <p:spPr bwMode="auto">
          <a:xfrm>
            <a:off x="6629400" y="4237038"/>
            <a:ext cx="2438400"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r>
              <a:rPr lang="sv-SE" dirty="0" err="1" smtClean="0"/>
              <a:t>Shield</a:t>
            </a:r>
            <a:r>
              <a:rPr lang="sv-SE" dirty="0" smtClean="0"/>
              <a:t> </a:t>
            </a:r>
            <a:r>
              <a:rPr lang="sv-SE" dirty="0" err="1"/>
              <a:t>V</a:t>
            </a:r>
            <a:r>
              <a:rPr lang="sv-SE" dirty="0" err="1" smtClean="0"/>
              <a:t>olcano</a:t>
            </a:r>
            <a:endParaRPr lang="sv-SE" dirty="0"/>
          </a:p>
        </p:txBody>
      </p:sp>
      <p:pic>
        <p:nvPicPr>
          <p:cNvPr id="17" name="Picture 16" descr="280px-Lavabutte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676400"/>
            <a:ext cx="2946400" cy="23150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z="3600" dirty="0">
                <a:latin typeface="Arial" charset="0"/>
                <a:ea typeface="ＭＳ Ｐゴシック" charset="0"/>
                <a:cs typeface="ＭＳ Ｐゴシック" charset="0"/>
              </a:rPr>
              <a:t>Composite </a:t>
            </a:r>
            <a:r>
              <a:rPr lang="en-US" sz="3600" dirty="0" smtClean="0">
                <a:latin typeface="Arial" charset="0"/>
                <a:ea typeface="ＭＳ Ｐゴシック" charset="0"/>
                <a:cs typeface="ＭＳ Ｐゴシック" charset="0"/>
              </a:rPr>
              <a:t>Volcano / </a:t>
            </a:r>
            <a:r>
              <a:rPr lang="en-US" sz="3600" dirty="0" err="1" smtClean="0">
                <a:latin typeface="Arial" charset="0"/>
                <a:ea typeface="ＭＳ Ｐゴシック" charset="0"/>
                <a:cs typeface="ＭＳ Ｐゴシック" charset="0"/>
              </a:rPr>
              <a:t>Stratovolcano</a:t>
            </a:r>
            <a:endParaRPr lang="en-US" sz="3600" dirty="0">
              <a:latin typeface="Arial" charset="0"/>
              <a:ea typeface="ＭＳ Ｐゴシック" charset="0"/>
              <a:cs typeface="ＭＳ Ｐゴシック" charset="0"/>
            </a:endParaRPr>
          </a:p>
        </p:txBody>
      </p:sp>
      <p:pic>
        <p:nvPicPr>
          <p:cNvPr id="50179" name="Picture 3" descr="Composi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3463" y="2133600"/>
            <a:ext cx="6840537"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4"/>
          <p:cNvSpPr txBox="1">
            <a:spLocks noChangeArrowheads="1"/>
          </p:cNvSpPr>
          <p:nvPr/>
        </p:nvSpPr>
        <p:spPr bwMode="auto">
          <a:xfrm>
            <a:off x="457200" y="1295400"/>
            <a:ext cx="6096000" cy="38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37931725" indent="-37474525">
              <a:defRPr sz="22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200">
                <a:solidFill>
                  <a:schemeClr val="tx1"/>
                </a:solidFill>
                <a:latin typeface="Arial" charset="0"/>
                <a:ea typeface="ＭＳ Ｐゴシック" charset="0"/>
              </a:defRPr>
            </a:lvl4pPr>
            <a:lvl5pPr>
              <a:defRPr sz="2200">
                <a:solidFill>
                  <a:schemeClr val="tx1"/>
                </a:solidFill>
                <a:latin typeface="Arial" charset="0"/>
                <a:ea typeface="ＭＳ Ｐゴシック" charset="0"/>
              </a:defRPr>
            </a:lvl5pPr>
            <a:lvl6pPr marL="457200" eaLnBrk="0" fontAlgn="base" hangingPunct="0">
              <a:spcBef>
                <a:spcPct val="0"/>
              </a:spcBef>
              <a:spcAft>
                <a:spcPct val="0"/>
              </a:spcAft>
              <a:defRPr sz="2200">
                <a:solidFill>
                  <a:schemeClr val="tx1"/>
                </a:solidFill>
                <a:latin typeface="Arial" charset="0"/>
                <a:ea typeface="ＭＳ Ｐゴシック" charset="0"/>
              </a:defRPr>
            </a:lvl6pPr>
            <a:lvl7pPr marL="914400" eaLnBrk="0" fontAlgn="base" hangingPunct="0">
              <a:spcBef>
                <a:spcPct val="0"/>
              </a:spcBef>
              <a:spcAft>
                <a:spcPct val="0"/>
              </a:spcAft>
              <a:defRPr sz="2200">
                <a:solidFill>
                  <a:schemeClr val="tx1"/>
                </a:solidFill>
                <a:latin typeface="Arial" charset="0"/>
                <a:ea typeface="ＭＳ Ｐゴシック" charset="0"/>
              </a:defRPr>
            </a:lvl7pPr>
            <a:lvl8pPr marL="1371600" eaLnBrk="0" fontAlgn="base" hangingPunct="0">
              <a:spcBef>
                <a:spcPct val="0"/>
              </a:spcBef>
              <a:spcAft>
                <a:spcPct val="0"/>
              </a:spcAft>
              <a:defRPr sz="2200">
                <a:solidFill>
                  <a:schemeClr val="tx1"/>
                </a:solidFill>
                <a:latin typeface="Arial" charset="0"/>
                <a:ea typeface="ＭＳ Ｐゴシック" charset="0"/>
              </a:defRPr>
            </a:lvl8pPr>
            <a:lvl9pPr marL="1828800" eaLnBrk="0" fontAlgn="base" hangingPunct="0">
              <a:spcBef>
                <a:spcPct val="0"/>
              </a:spcBef>
              <a:spcAft>
                <a:spcPct val="0"/>
              </a:spcAft>
              <a:defRPr sz="2200">
                <a:solidFill>
                  <a:schemeClr val="tx1"/>
                </a:solidFill>
                <a:latin typeface="Arial" charset="0"/>
                <a:ea typeface="ＭＳ Ｐゴシック" charset="0"/>
              </a:defRPr>
            </a:lvl9pPr>
          </a:lstStyle>
          <a:p>
            <a:pPr algn="l"/>
            <a:r>
              <a:rPr lang="en-US" sz="3200" b="1" dirty="0" smtClean="0"/>
              <a:t>Formation</a:t>
            </a:r>
            <a:r>
              <a:rPr lang="en-US" sz="3200" b="1" dirty="0"/>
              <a:t>: </a:t>
            </a:r>
            <a:r>
              <a:rPr lang="en-US" sz="3200" dirty="0"/>
              <a:t>Ash, cinders and bombs with alternating </a:t>
            </a:r>
          </a:p>
          <a:p>
            <a:pPr algn="l"/>
            <a:r>
              <a:rPr lang="en-US" sz="3200" dirty="0"/>
              <a:t> lava layers</a:t>
            </a:r>
          </a:p>
          <a:p>
            <a:pPr algn="l"/>
            <a:r>
              <a:rPr lang="en-US" sz="3200" b="1" dirty="0"/>
              <a:t>Size: </a:t>
            </a:r>
            <a:r>
              <a:rPr lang="en-US" sz="3200" dirty="0"/>
              <a:t>Thousands of </a:t>
            </a:r>
          </a:p>
          <a:p>
            <a:pPr algn="l"/>
            <a:r>
              <a:rPr lang="en-US" sz="3200" dirty="0"/>
              <a:t>  meters high</a:t>
            </a:r>
          </a:p>
          <a:p>
            <a:pPr algn="l"/>
            <a:r>
              <a:rPr lang="en-US" sz="3200" b="1" dirty="0"/>
              <a:t>Shape: </a:t>
            </a:r>
            <a:r>
              <a:rPr lang="en-US" sz="3200" dirty="0"/>
              <a:t>Cone-shaped </a:t>
            </a:r>
          </a:p>
          <a:p>
            <a:pPr algn="l"/>
            <a:r>
              <a:rPr lang="en-US" sz="3200" dirty="0"/>
              <a:t>  mountains</a:t>
            </a:r>
          </a:p>
          <a:p>
            <a:endParaRPr lang="en-US" dirty="0"/>
          </a:p>
        </p:txBody>
      </p:sp>
    </p:spTree>
    <p:extLst>
      <p:ext uri="{BB962C8B-B14F-4D97-AF65-F5344CB8AC3E}">
        <p14:creationId xmlns:p14="http://schemas.microsoft.com/office/powerpoint/2010/main" val="398678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8600" y="274638"/>
            <a:ext cx="8763000" cy="1143000"/>
          </a:xfrm>
        </p:spPr>
        <p:txBody>
          <a:bodyPr/>
          <a:lstStyle/>
          <a:p>
            <a:r>
              <a:rPr lang="en-US" dirty="0" smtClean="0">
                <a:latin typeface="Arial" charset="0"/>
                <a:cs typeface="ＭＳ Ｐゴシック" charset="0"/>
              </a:rPr>
              <a:t>Composite </a:t>
            </a:r>
            <a:r>
              <a:rPr lang="en-US" dirty="0">
                <a:latin typeface="Arial" charset="0"/>
                <a:cs typeface="ＭＳ Ｐゴシック" charset="0"/>
              </a:rPr>
              <a:t>/ </a:t>
            </a:r>
            <a:r>
              <a:rPr lang="en-US" dirty="0" err="1">
                <a:latin typeface="Arial" charset="0"/>
                <a:cs typeface="ＭＳ Ｐゴシック" charset="0"/>
              </a:rPr>
              <a:t>Stratovolcano</a:t>
            </a:r>
            <a:endParaRPr lang="sv-SE" dirty="0"/>
          </a:p>
        </p:txBody>
      </p:sp>
      <p:sp>
        <p:nvSpPr>
          <p:cNvPr id="6" name="Platshållare för innehåll 5"/>
          <p:cNvSpPr>
            <a:spLocks noGrp="1"/>
          </p:cNvSpPr>
          <p:nvPr>
            <p:ph sz="half" idx="2"/>
          </p:nvPr>
        </p:nvSpPr>
        <p:spPr>
          <a:xfrm>
            <a:off x="457200" y="1371600"/>
            <a:ext cx="4040188" cy="3951288"/>
          </a:xfrm>
        </p:spPr>
        <p:txBody>
          <a:bodyPr/>
          <a:lstStyle/>
          <a:p>
            <a:r>
              <a:rPr lang="en-US" sz="3200" b="1" dirty="0" smtClean="0"/>
              <a:t>Eruptions</a:t>
            </a:r>
            <a:r>
              <a:rPr lang="en-US" sz="3200" b="1" dirty="0"/>
              <a:t>: </a:t>
            </a:r>
            <a:r>
              <a:rPr lang="en-US" sz="3200" dirty="0"/>
              <a:t>Alternations quiet and explosive</a:t>
            </a:r>
          </a:p>
          <a:p>
            <a:r>
              <a:rPr lang="sv-SE" sz="3600" dirty="0" smtClean="0"/>
              <a:t>Lava is </a:t>
            </a:r>
            <a:r>
              <a:rPr lang="sv-SE" sz="3600" dirty="0" err="1" smtClean="0"/>
              <a:t>viscous</a:t>
            </a:r>
            <a:endParaRPr lang="sv-SE" sz="3600" dirty="0" smtClean="0"/>
          </a:p>
        </p:txBody>
      </p:sp>
      <p:pic>
        <p:nvPicPr>
          <p:cNvPr id="34818" name="Picture 2" descr="http://www.gweaver.net/techhigh/projects/period1_2/Mt.%20Pelee/stratovolcano.gif"/>
          <p:cNvPicPr>
            <a:picLocks noChangeAspect="1" noChangeArrowheads="1"/>
          </p:cNvPicPr>
          <p:nvPr/>
        </p:nvPicPr>
        <p:blipFill>
          <a:blip r:embed="rId2" cstate="print"/>
          <a:srcRect/>
          <a:stretch>
            <a:fillRect/>
          </a:stretch>
        </p:blipFill>
        <p:spPr bwMode="auto">
          <a:xfrm>
            <a:off x="4479446" y="1295400"/>
            <a:ext cx="4178780" cy="3124200"/>
          </a:xfrm>
          <a:prstGeom prst="rect">
            <a:avLst/>
          </a:prstGeom>
          <a:noFill/>
        </p:spPr>
      </p:pic>
      <p:pic>
        <p:nvPicPr>
          <p:cNvPr id="11" name="Picture 6" descr="http://3.bp.blogspot.com/_PGOOwRtkkC4/TT1lw0zRaOI/AAAAAAAAAEk/G6aqgM8oULs/s1600/visiting-krakatau.jpg"/>
          <p:cNvPicPr>
            <a:picLocks noChangeAspect="1" noChangeArrowheads="1"/>
          </p:cNvPicPr>
          <p:nvPr/>
        </p:nvPicPr>
        <p:blipFill>
          <a:blip r:embed="rId3" cstate="print"/>
          <a:srcRect/>
          <a:stretch>
            <a:fillRect/>
          </a:stretch>
        </p:blipFill>
        <p:spPr bwMode="auto">
          <a:xfrm>
            <a:off x="685800" y="3874422"/>
            <a:ext cx="4495800" cy="2983577"/>
          </a:xfrm>
          <a:prstGeom prst="rect">
            <a:avLst/>
          </a:prstGeom>
          <a:noFill/>
        </p:spPr>
      </p:pic>
      <p:sp>
        <p:nvSpPr>
          <p:cNvPr id="12" name="textruta 7"/>
          <p:cNvSpPr txBox="1"/>
          <p:nvPr/>
        </p:nvSpPr>
        <p:spPr>
          <a:xfrm>
            <a:off x="631266" y="4572000"/>
            <a:ext cx="1502334" cy="830997"/>
          </a:xfrm>
          <a:prstGeom prst="rect">
            <a:avLst/>
          </a:prstGeom>
          <a:noFill/>
        </p:spPr>
        <p:txBody>
          <a:bodyPr wrap="none" rtlCol="0">
            <a:spAutoFit/>
          </a:bodyPr>
          <a:lstStyle/>
          <a:p>
            <a:r>
              <a:rPr lang="sv-SE" sz="2400" dirty="0" err="1" smtClean="0"/>
              <a:t>Krakatoa</a:t>
            </a:r>
            <a:r>
              <a:rPr lang="sv-SE" sz="2400" dirty="0" smtClean="0"/>
              <a:t>,</a:t>
            </a:r>
          </a:p>
          <a:p>
            <a:r>
              <a:rPr lang="sv-SE" sz="2400" dirty="0" err="1" smtClean="0"/>
              <a:t>active</a:t>
            </a:r>
            <a:endParaRPr lang="sv-SE" sz="2400" dirty="0"/>
          </a:p>
        </p:txBody>
      </p:sp>
    </p:spTree>
    <p:extLst>
      <p:ext uri="{BB962C8B-B14F-4D97-AF65-F5344CB8AC3E}">
        <p14:creationId xmlns:p14="http://schemas.microsoft.com/office/powerpoint/2010/main" val="1148689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lloween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halloween7.thmx</Template>
  <TotalTime>1143</TotalTime>
  <Words>1556</Words>
  <Application>Microsoft Macintosh PowerPoint</Application>
  <PresentationFormat>On-screen Show (4:3)</PresentationFormat>
  <Paragraphs>274</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halloween7</vt:lpstr>
      <vt:lpstr>Volcanoes </vt:lpstr>
      <vt:lpstr>What is a volcano?</vt:lpstr>
      <vt:lpstr>Where do they occur?</vt:lpstr>
      <vt:lpstr>PowerPoint Presentation</vt:lpstr>
      <vt:lpstr>PowerPoint Presentation</vt:lpstr>
      <vt:lpstr>Create Notes INB pg 41</vt:lpstr>
      <vt:lpstr>What are 4 of the main types of volcanoes in Oregon? (There are more)</vt:lpstr>
      <vt:lpstr>Composite Volcano / Stratovolcano</vt:lpstr>
      <vt:lpstr>Composite / Stratovolcano</vt:lpstr>
      <vt:lpstr>Example - stratovolcano</vt:lpstr>
      <vt:lpstr>Stratovolcanoes in Oregon</vt:lpstr>
      <vt:lpstr>Location of stratovolcanoes</vt:lpstr>
      <vt:lpstr>Brain Break: Sculpt a Composit Volcano</vt:lpstr>
      <vt:lpstr>Process Information</vt:lpstr>
      <vt:lpstr>Shield  volcanoes</vt:lpstr>
      <vt:lpstr>Shield Volcanoes</vt:lpstr>
      <vt:lpstr>Example – shield volcano</vt:lpstr>
      <vt:lpstr>Example 2</vt:lpstr>
      <vt:lpstr>Shield Volcanoes in Oregon…</vt:lpstr>
      <vt:lpstr>Brain Break: Sculpt a Shiled Volcano</vt:lpstr>
      <vt:lpstr>Process Information</vt:lpstr>
      <vt:lpstr>Lava Platueaus</vt:lpstr>
      <vt:lpstr>Lava Plateaus</vt:lpstr>
      <vt:lpstr>Lava Plateaus in Oregon…</vt:lpstr>
      <vt:lpstr>Break Break – Sculpt a Plateau</vt:lpstr>
      <vt:lpstr>Processing Information</vt:lpstr>
      <vt:lpstr>Cinder Cone Volcanoes</vt:lpstr>
      <vt:lpstr>Cinder Cone Volcanoes</vt:lpstr>
      <vt:lpstr>Brain Break – Sculpt a Cinder Cone Volcanoe</vt:lpstr>
      <vt:lpstr>Process Information</vt:lpstr>
      <vt:lpstr>Volcanic hazards</vt:lpstr>
      <vt:lpstr>Volcanic hazards – lava flows</vt:lpstr>
      <vt:lpstr>Hazards – pyroclastic flows</vt:lpstr>
      <vt:lpstr>Hazards - lahars</vt:lpstr>
      <vt:lpstr>Hazards – ash clouds</vt:lpstr>
      <vt:lpstr>Hazards – lava bombs</vt:lpstr>
      <vt:lpstr>So why live near a volcano?</vt:lpstr>
      <vt:lpstr>So why live near a volcano?</vt:lpstr>
      <vt:lpstr>So why live near a volcano?</vt:lpstr>
      <vt:lpstr>So why live near a volcano?</vt:lpstr>
      <vt:lpstr>Predicting volcanic eruptions</vt:lpstr>
      <vt:lpstr>Vesuvius</vt:lpstr>
      <vt:lpstr>Mount Vesuvius</vt:lpstr>
      <vt:lpstr> </vt:lpstr>
      <vt:lpstr>PowerPoint Presentation</vt:lpstr>
      <vt:lpstr>Vesuvius is a composite volcano (strato-volcano)</vt:lpstr>
      <vt:lpstr>Vesuvius - data</vt:lpstr>
      <vt:lpstr>Formed at the collision of two tectonic plates – the African and the Eurasian</vt:lpstr>
      <vt:lpstr>An acid volcano</vt:lpstr>
      <vt:lpstr>History of eruptions</vt:lpstr>
      <vt:lpstr>Pompeii Ad79</vt:lpstr>
      <vt:lpstr>Pompeii AD79</vt:lpstr>
      <vt:lpstr>Causes of deaths</vt:lpstr>
      <vt:lpstr>Buried alive!</vt:lpstr>
      <vt:lpstr>The population of Naples is 960,000 (as of 2012) The centre of Naples is 15km from Vesuvius  the population of the Naples suburban region is nearer 3 million</vt:lpstr>
      <vt:lpstr>Reducing the risks</vt:lpstr>
      <vt:lpstr>Evacuation plans?</vt:lpstr>
      <vt:lpstr>Useful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Malavolta</dc:creator>
  <cp:lastModifiedBy>Teacher</cp:lastModifiedBy>
  <cp:revision>117</cp:revision>
  <cp:lastPrinted>2015-12-17T16:17:09Z</cp:lastPrinted>
  <dcterms:created xsi:type="dcterms:W3CDTF">1601-01-01T00:00:00Z</dcterms:created>
  <dcterms:modified xsi:type="dcterms:W3CDTF">2015-12-17T17:47:12Z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