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2"/>
  </p:notesMasterIdLst>
  <p:sldIdLst>
    <p:sldId id="256" r:id="rId2"/>
    <p:sldId id="257" r:id="rId3"/>
    <p:sldId id="259" r:id="rId4"/>
    <p:sldId id="260" r:id="rId5"/>
    <p:sldId id="258" r:id="rId6"/>
    <p:sldId id="261" r:id="rId7"/>
    <p:sldId id="263"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 id="289" r:id="rId36"/>
    <p:sldId id="291" r:id="rId37"/>
    <p:sldId id="292" r:id="rId38"/>
    <p:sldId id="293" r:id="rId39"/>
    <p:sldId id="295" r:id="rId40"/>
    <p:sldId id="296"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89" d="100"/>
          <a:sy n="89" d="100"/>
        </p:scale>
        <p:origin x="-904"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E14538-835F-4B48-8606-5E5717A9056E}" type="datetimeFigureOut">
              <a:rPr lang="en-US" smtClean="0"/>
              <a:pPr/>
              <a:t>10/22/13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67A744-6506-5849-A00A-32F416690AD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ccessscience.com/content.aspx?searchStr=%22constellation+cygnus%22&amp;id=177400" TargetMode="External"/><Relationship Id="rId4" Type="http://schemas.openxmlformats.org/officeDocument/2006/relationships/hyperlink" Target="http://io9.com/5871387/what-will-happen-when-the-sun-dies"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accessscience.com/content.aspx?searchStr=%22constellation+cygnus%22&amp;id=177400" TargetMode="External"/><Relationship Id="rId4" Type="http://schemas.openxmlformats.org/officeDocument/2006/relationships/hyperlink" Target="http://io9.com/5871387/what-will-happen-when-the-sun-dies"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n.wikipedia.org/wiki/Supernova" TargetMode="External"/><Relationship Id="rId4" Type="http://schemas.openxmlformats.org/officeDocument/2006/relationships/hyperlink" Target="http://en.wikipedia.org/wiki/Milky_Way" TargetMode="External"/><Relationship Id="rId5" Type="http://schemas.openxmlformats.org/officeDocument/2006/relationships/hyperlink" Target="http://en.wikipedia.org/wiki/Ophiuchus" TargetMode="External"/><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Supernova" TargetMode="External"/><Relationship Id="rId4" Type="http://schemas.openxmlformats.org/officeDocument/2006/relationships/hyperlink" Target="http://en.wikipedia.org/wiki/Milky_Way" TargetMode="External"/><Relationship Id="rId5" Type="http://schemas.openxmlformats.org/officeDocument/2006/relationships/hyperlink" Target="http://en.wikipedia.org/wiki/Ophiuchus" TargetMode="External"/><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www.telescope.org/btl/rm1.html"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u="none" dirty="0">
              <a:solidFill>
                <a:schemeClr val="tx1"/>
              </a:solidFill>
            </a:endParaRPr>
          </a:p>
        </p:txBody>
      </p:sp>
      <p:sp>
        <p:nvSpPr>
          <p:cNvPr id="4" name="Slide Number Placeholder 3"/>
          <p:cNvSpPr>
            <a:spLocks noGrp="1"/>
          </p:cNvSpPr>
          <p:nvPr>
            <p:ph type="sldNum" sz="quarter" idx="10"/>
          </p:nvPr>
        </p:nvSpPr>
        <p:spPr/>
        <p:txBody>
          <a:bodyPr/>
          <a:lstStyle/>
          <a:p>
            <a:fld id="{E167A744-6506-5849-A00A-32F416690AD5}"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When a star has used all the hydrogen in its core, nuclear reactions cease. Deprived of the energy production needed to support it, the core begins to collapse into itself and becomes much hotter. Hydrogen is still available outside the core, so hydrogen fusion continues in a shell surrounding the core. The increasingly hot core also pushes the outer layers of the star outward, causing them to expand and cool, and transforming the star into a </a:t>
            </a:r>
            <a:r>
              <a:rPr lang="en-US" sz="1200" b="1" kern="1200" dirty="0" smtClean="0">
                <a:solidFill>
                  <a:schemeClr val="tx1"/>
                </a:solidFill>
                <a:latin typeface="+mn-lt"/>
                <a:ea typeface="+mn-ea"/>
                <a:cs typeface="+mn-cs"/>
              </a:rPr>
              <a:t>red giant</a:t>
            </a:r>
          </a:p>
          <a:p>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When a star has used all the hydrogen in its core, nuclear reactions cease. Deprived of the energy production needed to support it, the core begins to collapse into itself and becomes much hotter. Hydrogen is still available outside the core, so hydrogen fusion continues in a shell surrounding the core. The increasingly hot core also pushes the outer layers of the star outward, causing them to expand and cool, and transforming the star into a </a:t>
            </a:r>
            <a:r>
              <a:rPr lang="en-US" sz="1200" b="1" kern="1200" dirty="0" smtClean="0">
                <a:solidFill>
                  <a:schemeClr val="tx1"/>
                </a:solidFill>
                <a:latin typeface="+mn-lt"/>
                <a:ea typeface="+mn-ea"/>
                <a:cs typeface="+mn-cs"/>
              </a:rPr>
              <a:t>red giant</a:t>
            </a:r>
          </a:p>
          <a:p>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future demise of our Sun is being played out 550 light years away by a star in the constellation </a:t>
            </a:r>
            <a:r>
              <a:rPr lang="en-US" sz="1200" kern="1200" dirty="0" smtClean="0">
                <a:solidFill>
                  <a:schemeClr val="tx1"/>
                </a:solidFill>
                <a:latin typeface="+mn-lt"/>
                <a:ea typeface="+mn-ea"/>
                <a:cs typeface="+mn-cs"/>
                <a:hlinkClick r:id="rId3"/>
              </a:rPr>
              <a:t>Cygnus, </a:t>
            </a:r>
            <a:r>
              <a:rPr lang="en-US" sz="1200" kern="1200" dirty="0" smtClean="0">
                <a:solidFill>
                  <a:schemeClr val="tx1"/>
                </a:solidFill>
                <a:latin typeface="+mn-lt"/>
                <a:ea typeface="+mn-ea"/>
                <a:cs typeface="+mn-cs"/>
              </a:rPr>
              <a:t>the Swan, as a death scene that is drawn-out but spectacular. Chi Cygnus, a red giant much like the one our Sun will become, sits in the neck of the Swan and seems to throb as it expires, as if with a cosmic pulse. New images of the surface of the star captured the details of these death throes in beautiful relief and may change the understanding of how stars like ours end their lives.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a:t>
            </a:r>
            <a:r>
              <a:rPr lang="en-US" sz="1200" b="1" kern="1200" dirty="0" smtClean="0">
                <a:solidFill>
                  <a:schemeClr val="tx1"/>
                </a:solidFill>
                <a:latin typeface="+mn-lt"/>
                <a:ea typeface="+mn-ea"/>
                <a:cs typeface="+mn-cs"/>
                <a:hlinkClick r:id="rId4"/>
              </a:rPr>
              <a:t>The process of becoming a red giant is long and painful for the surrounding celestial bodies. For example, when our sun begins the death process in about 1.1 billion years, it will start to grow hotter as it burns more hydrogen. The result is that the sun’s output will increase, and in 1.1 billion years, that output will be 10 percent greater than it is right now.</a:t>
            </a:r>
            <a:r>
              <a:rPr lang="en-US" sz="1200" kern="1200" dirty="0" smtClean="0">
                <a:solidFill>
                  <a:schemeClr val="tx1"/>
                </a:solidFill>
                <a:latin typeface="+mn-lt"/>
                <a:ea typeface="+mn-ea"/>
                <a:cs typeface="+mn-cs"/>
              </a:rPr>
              <a:t> The future demise of our Sun is being played out 550 light years away by a star in the constellation </a:t>
            </a:r>
            <a:r>
              <a:rPr lang="en-US" sz="1200" kern="1200" dirty="0" smtClean="0">
                <a:solidFill>
                  <a:schemeClr val="tx1"/>
                </a:solidFill>
                <a:latin typeface="+mn-lt"/>
                <a:ea typeface="+mn-ea"/>
                <a:cs typeface="+mn-cs"/>
                <a:hlinkClick r:id="rId3"/>
              </a:rPr>
              <a:t>Cygnus, </a:t>
            </a:r>
            <a:r>
              <a:rPr lang="en-US" sz="1200" kern="1200" dirty="0" smtClean="0">
                <a:solidFill>
                  <a:schemeClr val="tx1"/>
                </a:solidFill>
                <a:latin typeface="+mn-lt"/>
                <a:ea typeface="+mn-ea"/>
                <a:cs typeface="+mn-cs"/>
              </a:rPr>
              <a:t>the Swan, as a death scene that is drawn-out but spectacular. Chi Cygnus, a red giant much like the one our Sun will become, sits in the neck of the Swan and seems to throb as it expires, as if with a cosmic pulse. New images of the surface of the star captured the details of these death throes in beautiful relief and may change the understanding of how stars like ours end their lives.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future demise of our Sun is being played out 550 light years away by a star in the constellation </a:t>
            </a:r>
            <a:r>
              <a:rPr lang="en-US" sz="1200" kern="1200" dirty="0" smtClean="0">
                <a:solidFill>
                  <a:schemeClr val="tx1"/>
                </a:solidFill>
                <a:latin typeface="+mn-lt"/>
                <a:ea typeface="+mn-ea"/>
                <a:cs typeface="+mn-cs"/>
                <a:hlinkClick r:id="rId3"/>
              </a:rPr>
              <a:t>Cygnus, </a:t>
            </a:r>
            <a:r>
              <a:rPr lang="en-US" sz="1200" kern="1200" dirty="0" smtClean="0">
                <a:solidFill>
                  <a:schemeClr val="tx1"/>
                </a:solidFill>
                <a:latin typeface="+mn-lt"/>
                <a:ea typeface="+mn-ea"/>
                <a:cs typeface="+mn-cs"/>
              </a:rPr>
              <a:t>the Swan, as a death scene that is drawn-out but spectacular. Chi Cygnus, a red giant much like the one our Sun will become, sits in the neck of the Swan and seems to throb as it expires, as if with a cosmic pulse. New images of the surface of the star captured the details of these death throes in beautiful relief and may change the understanding of how stars like ours end their lives.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a:t>
            </a:r>
            <a:r>
              <a:rPr lang="en-US" sz="1200" b="1" kern="1200" dirty="0" smtClean="0">
                <a:solidFill>
                  <a:schemeClr val="tx1"/>
                </a:solidFill>
                <a:latin typeface="+mn-lt"/>
                <a:ea typeface="+mn-ea"/>
                <a:cs typeface="+mn-cs"/>
                <a:hlinkClick r:id="rId4"/>
              </a:rPr>
              <a:t>The process of becoming a red giant is long and painful for the surrounding celestial bodies. For example, when our sun begins the death process in about 1.1 billion years, it will start to grow hotter as it burns more hydrogen. The result is that the sun’s output will increase, and in 1.1 billion years, that output will be 10 percent greater than it is right now.</a:t>
            </a:r>
            <a:r>
              <a:rPr lang="en-US" sz="1200" kern="1200" dirty="0" smtClean="0">
                <a:solidFill>
                  <a:schemeClr val="tx1"/>
                </a:solidFill>
                <a:latin typeface="+mn-lt"/>
                <a:ea typeface="+mn-ea"/>
                <a:cs typeface="+mn-cs"/>
              </a:rPr>
              <a:t> The future demise of our Sun is being played out 550 light years away by a star in the constellation </a:t>
            </a:r>
            <a:r>
              <a:rPr lang="en-US" sz="1200" kern="1200" dirty="0" smtClean="0">
                <a:solidFill>
                  <a:schemeClr val="tx1"/>
                </a:solidFill>
                <a:latin typeface="+mn-lt"/>
                <a:ea typeface="+mn-ea"/>
                <a:cs typeface="+mn-cs"/>
                <a:hlinkClick r:id="rId3"/>
              </a:rPr>
              <a:t>Cygnus, </a:t>
            </a:r>
            <a:r>
              <a:rPr lang="en-US" sz="1200" kern="1200" dirty="0" smtClean="0">
                <a:solidFill>
                  <a:schemeClr val="tx1"/>
                </a:solidFill>
                <a:latin typeface="+mn-lt"/>
                <a:ea typeface="+mn-ea"/>
                <a:cs typeface="+mn-cs"/>
              </a:rPr>
              <a:t>the Swan, as a death scene that is drawn-out but spectacular. Chi Cygnus, a red giant much like the one our Sun will become, sits in the neck of the Swan and seems to throb as it expires, as if with a cosmic pulse. New images of the surface of the star captured the details of these death throes in beautiful relief and may change the understanding of how stars like ours end their lives.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Supernova 1604, also known as </a:t>
            </a:r>
            <a:r>
              <a:rPr lang="en-US" sz="1200" b="1" kern="1200" dirty="0" err="1" smtClean="0">
                <a:solidFill>
                  <a:schemeClr val="tx1"/>
                </a:solidFill>
                <a:latin typeface="+mn-lt"/>
                <a:ea typeface="+mn-ea"/>
                <a:cs typeface="+mn-cs"/>
              </a:rPr>
              <a:t>Kepler's</a:t>
            </a:r>
            <a:r>
              <a:rPr lang="en-US" sz="1200" b="1" kern="1200" dirty="0" smtClean="0">
                <a:solidFill>
                  <a:schemeClr val="tx1"/>
                </a:solidFill>
                <a:latin typeface="+mn-lt"/>
                <a:ea typeface="+mn-ea"/>
                <a:cs typeface="+mn-cs"/>
              </a:rPr>
              <a:t> Supernova, </a:t>
            </a:r>
            <a:r>
              <a:rPr lang="en-US" sz="1200" b="1" kern="1200" dirty="0" err="1" smtClean="0">
                <a:solidFill>
                  <a:schemeClr val="tx1"/>
                </a:solidFill>
                <a:latin typeface="+mn-lt"/>
                <a:ea typeface="+mn-ea"/>
                <a:cs typeface="+mn-cs"/>
              </a:rPr>
              <a:t>Kepler's</a:t>
            </a:r>
            <a:r>
              <a:rPr lang="en-US" sz="1200" b="1" kern="1200" dirty="0" smtClean="0">
                <a:solidFill>
                  <a:schemeClr val="tx1"/>
                </a:solidFill>
                <a:latin typeface="+mn-lt"/>
                <a:ea typeface="+mn-ea"/>
                <a:cs typeface="+mn-cs"/>
              </a:rPr>
              <a:t> Nova or </a:t>
            </a:r>
            <a:r>
              <a:rPr lang="en-US" sz="1200" b="1" kern="1200" dirty="0" err="1" smtClean="0">
                <a:solidFill>
                  <a:schemeClr val="tx1"/>
                </a:solidFill>
                <a:latin typeface="+mn-lt"/>
                <a:ea typeface="+mn-ea"/>
                <a:cs typeface="+mn-cs"/>
              </a:rPr>
              <a:t>Kepler's</a:t>
            </a:r>
            <a:r>
              <a:rPr lang="en-US" sz="1200" b="1" kern="1200" dirty="0" smtClean="0">
                <a:solidFill>
                  <a:schemeClr val="tx1"/>
                </a:solidFill>
                <a:latin typeface="+mn-lt"/>
                <a:ea typeface="+mn-ea"/>
                <a:cs typeface="+mn-cs"/>
              </a:rPr>
              <a:t> Star, was a </a:t>
            </a:r>
            <a:r>
              <a:rPr lang="en-US" sz="1200" b="1" kern="1200" dirty="0" smtClean="0">
                <a:solidFill>
                  <a:schemeClr val="tx1"/>
                </a:solidFill>
                <a:latin typeface="+mn-lt"/>
                <a:ea typeface="+mn-ea"/>
                <a:cs typeface="+mn-cs"/>
                <a:hlinkClick r:id="rId3"/>
              </a:rPr>
              <a:t>supernova that occurred in the </a:t>
            </a:r>
            <a:r>
              <a:rPr lang="en-US" sz="1200" b="1" kern="1200" dirty="0" smtClean="0">
                <a:solidFill>
                  <a:schemeClr val="tx1"/>
                </a:solidFill>
                <a:latin typeface="+mn-lt"/>
                <a:ea typeface="+mn-ea"/>
                <a:cs typeface="+mn-cs"/>
                <a:hlinkClick r:id="rId4"/>
              </a:rPr>
              <a:t>Milky Way, in the constellation </a:t>
            </a:r>
            <a:r>
              <a:rPr lang="en-US" sz="1200" b="1" kern="1200" dirty="0" smtClean="0">
                <a:solidFill>
                  <a:schemeClr val="tx1"/>
                </a:solidFill>
                <a:latin typeface="+mn-lt"/>
                <a:ea typeface="+mn-ea"/>
                <a:cs typeface="+mn-cs"/>
                <a:hlinkClick r:id="rId5"/>
              </a:rPr>
              <a:t>Ophiuchus.</a:t>
            </a:r>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28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Supernova 1604, also known as </a:t>
            </a:r>
            <a:r>
              <a:rPr lang="en-US" sz="1200" b="1" kern="1200" dirty="0" err="1" smtClean="0">
                <a:solidFill>
                  <a:schemeClr val="tx1"/>
                </a:solidFill>
                <a:latin typeface="+mn-lt"/>
                <a:ea typeface="+mn-ea"/>
                <a:cs typeface="+mn-cs"/>
              </a:rPr>
              <a:t>Kepler's</a:t>
            </a:r>
            <a:r>
              <a:rPr lang="en-US" sz="1200" b="1" kern="1200" dirty="0" smtClean="0">
                <a:solidFill>
                  <a:schemeClr val="tx1"/>
                </a:solidFill>
                <a:latin typeface="+mn-lt"/>
                <a:ea typeface="+mn-ea"/>
                <a:cs typeface="+mn-cs"/>
              </a:rPr>
              <a:t> Supernova, </a:t>
            </a:r>
            <a:r>
              <a:rPr lang="en-US" sz="1200" b="1" kern="1200" dirty="0" err="1" smtClean="0">
                <a:solidFill>
                  <a:schemeClr val="tx1"/>
                </a:solidFill>
                <a:latin typeface="+mn-lt"/>
                <a:ea typeface="+mn-ea"/>
                <a:cs typeface="+mn-cs"/>
              </a:rPr>
              <a:t>Kepler's</a:t>
            </a:r>
            <a:r>
              <a:rPr lang="en-US" sz="1200" b="1" kern="1200" dirty="0" smtClean="0">
                <a:solidFill>
                  <a:schemeClr val="tx1"/>
                </a:solidFill>
                <a:latin typeface="+mn-lt"/>
                <a:ea typeface="+mn-ea"/>
                <a:cs typeface="+mn-cs"/>
              </a:rPr>
              <a:t> Nova or </a:t>
            </a:r>
            <a:r>
              <a:rPr lang="en-US" sz="1200" b="1" kern="1200" dirty="0" err="1" smtClean="0">
                <a:solidFill>
                  <a:schemeClr val="tx1"/>
                </a:solidFill>
                <a:latin typeface="+mn-lt"/>
                <a:ea typeface="+mn-ea"/>
                <a:cs typeface="+mn-cs"/>
              </a:rPr>
              <a:t>Kepler's</a:t>
            </a:r>
            <a:r>
              <a:rPr lang="en-US" sz="1200" b="1" kern="1200" dirty="0" smtClean="0">
                <a:solidFill>
                  <a:schemeClr val="tx1"/>
                </a:solidFill>
                <a:latin typeface="+mn-lt"/>
                <a:ea typeface="+mn-ea"/>
                <a:cs typeface="+mn-cs"/>
              </a:rPr>
              <a:t> Star, was a </a:t>
            </a:r>
            <a:r>
              <a:rPr lang="en-US" sz="1200" b="1" kern="1200" dirty="0" smtClean="0">
                <a:solidFill>
                  <a:schemeClr val="tx1"/>
                </a:solidFill>
                <a:latin typeface="+mn-lt"/>
                <a:ea typeface="+mn-ea"/>
                <a:cs typeface="+mn-cs"/>
                <a:hlinkClick r:id="rId3"/>
              </a:rPr>
              <a:t>supernova that occurred in the </a:t>
            </a:r>
            <a:r>
              <a:rPr lang="en-US" sz="1200" b="1" kern="1200" dirty="0" smtClean="0">
                <a:solidFill>
                  <a:schemeClr val="tx1"/>
                </a:solidFill>
                <a:latin typeface="+mn-lt"/>
                <a:ea typeface="+mn-ea"/>
                <a:cs typeface="+mn-cs"/>
                <a:hlinkClick r:id="rId4"/>
              </a:rPr>
              <a:t>Milky Way, in the constellation </a:t>
            </a:r>
            <a:r>
              <a:rPr lang="en-US" sz="1200" b="1" kern="1200" dirty="0" smtClean="0">
                <a:solidFill>
                  <a:schemeClr val="tx1"/>
                </a:solidFill>
                <a:latin typeface="+mn-lt"/>
                <a:ea typeface="+mn-ea"/>
                <a:cs typeface="+mn-cs"/>
                <a:hlinkClick r:id="rId5"/>
              </a:rPr>
              <a:t>Ophiuchus.</a:t>
            </a:r>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29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SN 1006 Supernova Remnant – NASA photo</a:t>
            </a:r>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30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first discovered they were called LGM. </a:t>
            </a:r>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32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first discovered they were called LGM. </a:t>
            </a:r>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dirty="0" smtClean="0">
                <a:solidFill>
                  <a:schemeClr val="tx1"/>
                </a:solidFill>
                <a:latin typeface="+mn-lt"/>
                <a:ea typeface="+mn-ea"/>
                <a:cs typeface="+mn-cs"/>
              </a:rPr>
              <a:t>The </a:t>
            </a:r>
            <a:r>
              <a:rPr lang="en-US" sz="1200" b="1" i="1" kern="1200" dirty="0" err="1" smtClean="0">
                <a:solidFill>
                  <a:schemeClr val="tx1"/>
                </a:solidFill>
                <a:latin typeface="+mn-lt"/>
                <a:ea typeface="+mn-ea"/>
                <a:cs typeface="+mn-cs"/>
              </a:rPr>
              <a:t>Hertzsprung</a:t>
            </a:r>
            <a:r>
              <a:rPr lang="en-US" sz="1200" b="1" i="1" kern="1200" dirty="0" smtClean="0">
                <a:solidFill>
                  <a:schemeClr val="tx1"/>
                </a:solidFill>
                <a:latin typeface="+mn-lt"/>
                <a:ea typeface="+mn-ea"/>
                <a:cs typeface="+mn-cs"/>
              </a:rPr>
              <a:t>-Russell diagram is actually a graph that illustrates the relationship that exists between the average surface temperature of stars and their absolute magnitude, which is how bright they would appear to be if they were al the same distance away. Rather than speak of the brightness of stars, the term “luminosity” is often used. Luminosity is a measure of how much energy leaves a star in a certain period of time. Generally, for stars that are at equal distances from the Earth, the more luminous a star, the brighter it is. The luminosity of stars is affected not only be temperature but also by size. The most luminous stars are affected not only by temperature but also by size. The most luminous stars would be those that are large and hot. Those that are the least luminous would be small and cool. The color of a star is determined by its surface temperature, which is illustrated on the </a:t>
            </a:r>
            <a:r>
              <a:rPr lang="en-US" sz="1200" b="1" i="1" kern="1200" dirty="0" err="1" smtClean="0">
                <a:solidFill>
                  <a:schemeClr val="tx1"/>
                </a:solidFill>
                <a:latin typeface="+mn-lt"/>
                <a:ea typeface="+mn-ea"/>
                <a:cs typeface="+mn-cs"/>
              </a:rPr>
              <a:t>Hertzsprung</a:t>
            </a:r>
            <a:r>
              <a:rPr lang="en-US" sz="1200" b="1" i="1" kern="1200" dirty="0" smtClean="0">
                <a:solidFill>
                  <a:schemeClr val="tx1"/>
                </a:solidFill>
                <a:latin typeface="+mn-lt"/>
                <a:ea typeface="+mn-ea"/>
                <a:cs typeface="+mn-cs"/>
              </a:rPr>
              <a:t>-Russell diagram.</a:t>
            </a:r>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u="none" dirty="0">
              <a:solidFill>
                <a:schemeClr val="tx1"/>
              </a:solidFill>
            </a:endParaRPr>
          </a:p>
        </p:txBody>
      </p:sp>
      <p:sp>
        <p:nvSpPr>
          <p:cNvPr id="4" name="Slide Number Placeholder 3"/>
          <p:cNvSpPr>
            <a:spLocks noGrp="1"/>
          </p:cNvSpPr>
          <p:nvPr>
            <p:ph type="sldNum" sz="quarter" idx="10"/>
          </p:nvPr>
        </p:nvSpPr>
        <p:spPr/>
        <p:txBody>
          <a:bodyPr/>
          <a:lstStyle/>
          <a:p>
            <a:fld id="{E167A744-6506-5849-A00A-32F416690AD5}"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Most of the stars in the solar neighborhood fall on a well defined “Main Sequence”; there are very few “red giants”; there are very few “blue </a:t>
            </a:r>
            <a:r>
              <a:rPr lang="en-US" i="1" dirty="0" err="1" smtClean="0"/>
              <a:t>supergiants</a:t>
            </a:r>
            <a:r>
              <a:rPr lang="en-US" i="1" dirty="0" smtClean="0"/>
              <a:t>”; and there are a few faints stars near the bottom left of the diagram, which are white dwarfs.</a:t>
            </a:r>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 nebula is a cloud of gas (hydrogen) and dust in space. Nebulae are the birthplaces of stars. There are different types of nebula. An Emission Nebula e.g. such as Orion nebula, glows brightly because the gas in it is </a:t>
            </a:r>
            <a:r>
              <a:rPr lang="en-US" sz="1200" kern="1200" dirty="0" err="1" smtClean="0">
                <a:solidFill>
                  <a:schemeClr val="tx1"/>
                </a:solidFill>
                <a:latin typeface="+mn-lt"/>
                <a:ea typeface="+mn-ea"/>
                <a:cs typeface="+mn-cs"/>
              </a:rPr>
              <a:t>energised</a:t>
            </a:r>
            <a:r>
              <a:rPr lang="en-US" sz="1200" kern="1200" dirty="0" smtClean="0">
                <a:solidFill>
                  <a:schemeClr val="tx1"/>
                </a:solidFill>
                <a:latin typeface="+mn-lt"/>
                <a:ea typeface="+mn-ea"/>
                <a:cs typeface="+mn-cs"/>
              </a:rPr>
              <a:t> by the stars that have already formed within it. In a Reflection Nebula, starlight reflects on the grains of dust in a nebula. The nebula surrounding the Pleiades Cluster is typical of a reflection nebula. Dark Nebula also exist. These are dense clouds of molecular hydrogen which partially or completely absorb the light from stars behind them e.g. the </a:t>
            </a:r>
            <a:r>
              <a:rPr lang="en-US" sz="1200" kern="1200" dirty="0" err="1" smtClean="0">
                <a:solidFill>
                  <a:schemeClr val="tx1"/>
                </a:solidFill>
                <a:latin typeface="+mn-lt"/>
                <a:ea typeface="+mn-ea"/>
                <a:cs typeface="+mn-cs"/>
              </a:rPr>
              <a:t>Horsehead</a:t>
            </a:r>
            <a:r>
              <a:rPr lang="en-US" sz="1200" kern="1200" dirty="0" smtClean="0">
                <a:solidFill>
                  <a:schemeClr val="tx1"/>
                </a:solidFill>
                <a:latin typeface="+mn-lt"/>
                <a:ea typeface="+mn-ea"/>
                <a:cs typeface="+mn-cs"/>
              </a:rPr>
              <a:t> Nebula in Orion.</a:t>
            </a:r>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 nebula is a cloud of gas (hydrogen) and dust in space. Nebulae are the birthplaces of stars. There are different types of nebula. An Emission Nebula e.g. such as Orion nebula, glows brightly because the gas in it is </a:t>
            </a:r>
            <a:r>
              <a:rPr lang="en-US" sz="1200" kern="1200" dirty="0" err="1" smtClean="0">
                <a:solidFill>
                  <a:schemeClr val="tx1"/>
                </a:solidFill>
                <a:latin typeface="+mn-lt"/>
                <a:ea typeface="+mn-ea"/>
                <a:cs typeface="+mn-cs"/>
              </a:rPr>
              <a:t>energised</a:t>
            </a:r>
            <a:r>
              <a:rPr lang="en-US" sz="1200" kern="1200" dirty="0" smtClean="0">
                <a:solidFill>
                  <a:schemeClr val="tx1"/>
                </a:solidFill>
                <a:latin typeface="+mn-lt"/>
                <a:ea typeface="+mn-ea"/>
                <a:cs typeface="+mn-cs"/>
              </a:rPr>
              <a:t> by the stars that have already formed within it. In a Reflection Nebula, starlight reflects on the grains of dust in a nebula. The nebula surrounding the Pleiades Cluster is typical of a reflection nebula. Dark Nebula also exist. These are dense clouds of molecular hydrogen which partially or completely absorb the light from stars behind them e.g. the </a:t>
            </a:r>
            <a:r>
              <a:rPr lang="en-US" sz="1200" kern="1200" dirty="0" err="1" smtClean="0">
                <a:solidFill>
                  <a:schemeClr val="tx1"/>
                </a:solidFill>
                <a:latin typeface="+mn-lt"/>
                <a:ea typeface="+mn-ea"/>
                <a:cs typeface="+mn-cs"/>
              </a:rPr>
              <a:t>Horsehead</a:t>
            </a:r>
            <a:r>
              <a:rPr lang="en-US" sz="1200" kern="1200" dirty="0" smtClean="0">
                <a:solidFill>
                  <a:schemeClr val="tx1"/>
                </a:solidFill>
                <a:latin typeface="+mn-lt"/>
                <a:ea typeface="+mn-ea"/>
                <a:cs typeface="+mn-cs"/>
              </a:rPr>
              <a:t> Nebula in Orion.</a:t>
            </a:r>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Left: In a Reflection Nebula, starlight reflects on the grains of dust in a nebula. The nebula surrounding the Pleiades Cluster is typical of a reflection nebula</a:t>
            </a:r>
          </a:p>
          <a:p>
            <a:r>
              <a:rPr lang="en-US" sz="1200" kern="1200" dirty="0" smtClean="0">
                <a:solidFill>
                  <a:schemeClr val="tx1"/>
                </a:solidFill>
                <a:latin typeface="+mn-lt"/>
                <a:ea typeface="+mn-ea"/>
                <a:cs typeface="+mn-cs"/>
              </a:rPr>
              <a:t>Right: Dark Nebula Dark.</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These are dense clouds of molecular hydrogen which partially or completely absorb the light from stars behind them e.g. the </a:t>
            </a:r>
            <a:r>
              <a:rPr lang="en-US" sz="1200" kern="1200" dirty="0" err="1" smtClean="0">
                <a:solidFill>
                  <a:schemeClr val="tx1"/>
                </a:solidFill>
                <a:latin typeface="+mn-lt"/>
                <a:ea typeface="+mn-ea"/>
                <a:cs typeface="+mn-cs"/>
              </a:rPr>
              <a:t>Horsehead</a:t>
            </a:r>
            <a:r>
              <a:rPr lang="en-US" sz="1200" kern="1200" dirty="0" smtClean="0">
                <a:solidFill>
                  <a:schemeClr val="tx1"/>
                </a:solidFill>
                <a:latin typeface="+mn-lt"/>
                <a:ea typeface="+mn-ea"/>
                <a:cs typeface="+mn-cs"/>
              </a:rPr>
              <a:t> Nebula in Orion</a:t>
            </a:r>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Image of </a:t>
            </a:r>
            <a:r>
              <a:rPr lang="en-US" sz="1200" kern="1200" dirty="0" err="1" smtClean="0">
                <a:solidFill>
                  <a:schemeClr val="tx1"/>
                </a:solidFill>
                <a:latin typeface="+mn-lt"/>
                <a:ea typeface="+mn-ea"/>
                <a:cs typeface="+mn-cs"/>
              </a:rPr>
              <a:t>protostar</a:t>
            </a:r>
            <a:r>
              <a:rPr lang="en-US" sz="1200" kern="1200" dirty="0" smtClean="0">
                <a:solidFill>
                  <a:schemeClr val="tx1"/>
                </a:solidFill>
                <a:latin typeface="+mn-lt"/>
                <a:ea typeface="+mn-ea"/>
                <a:cs typeface="+mn-cs"/>
              </a:rPr>
              <a:t> object called </a:t>
            </a:r>
            <a:r>
              <a:rPr lang="en-US" sz="1200" kern="1200" dirty="0" err="1" smtClean="0">
                <a:solidFill>
                  <a:schemeClr val="tx1"/>
                </a:solidFill>
                <a:latin typeface="+mn-lt"/>
                <a:ea typeface="+mn-ea"/>
                <a:cs typeface="+mn-cs"/>
              </a:rPr>
              <a:t>Herbig-Haro</a:t>
            </a:r>
            <a:r>
              <a:rPr lang="en-US" sz="1200" kern="1200" dirty="0" smtClean="0">
                <a:solidFill>
                  <a:schemeClr val="tx1"/>
                </a:solidFill>
                <a:latin typeface="+mn-lt"/>
                <a:ea typeface="+mn-ea"/>
                <a:cs typeface="+mn-cs"/>
              </a:rPr>
              <a:t> 46/47. It is taken by Spitzer Space Telescope using near-infrared light to pierce through the dark cloud.</a:t>
            </a:r>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 </a:t>
            </a:r>
            <a:r>
              <a:rPr lang="en-US" sz="1200" b="1" kern="1200" dirty="0" err="1" smtClean="0">
                <a:solidFill>
                  <a:schemeClr val="tx1"/>
                </a:solidFill>
                <a:latin typeface="+mn-lt"/>
                <a:ea typeface="+mn-ea"/>
                <a:cs typeface="+mn-cs"/>
              </a:rPr>
              <a:t>protostar</a:t>
            </a:r>
            <a:r>
              <a:rPr lang="en-US" sz="1200" b="1" kern="1200" dirty="0" smtClean="0">
                <a:solidFill>
                  <a:schemeClr val="tx1"/>
                </a:solidFill>
                <a:latin typeface="+mn-lt"/>
                <a:ea typeface="+mn-ea"/>
                <a:cs typeface="+mn-cs"/>
              </a:rPr>
              <a:t> is a large mass that forms by contraction out of the gas of a giant molecular cloud in the interstellar medium. The </a:t>
            </a:r>
            <a:r>
              <a:rPr lang="en-US" sz="1200" b="1" kern="1200" dirty="0" err="1" smtClean="0">
                <a:solidFill>
                  <a:schemeClr val="tx1"/>
                </a:solidFill>
                <a:latin typeface="+mn-lt"/>
                <a:ea typeface="+mn-ea"/>
                <a:cs typeface="+mn-cs"/>
              </a:rPr>
              <a:t>protostellar</a:t>
            </a:r>
            <a:r>
              <a:rPr lang="en-US" sz="1200" b="1" kern="1200" dirty="0" smtClean="0">
                <a:solidFill>
                  <a:schemeClr val="tx1"/>
                </a:solidFill>
                <a:latin typeface="+mn-lt"/>
                <a:ea typeface="+mn-ea"/>
                <a:cs typeface="+mn-cs"/>
              </a:rPr>
              <a:t> phases is an early stage in the process</a:t>
            </a:r>
            <a:r>
              <a:rPr lang="en-US" sz="1200" b="1" kern="1200" baseline="0" dirty="0" smtClean="0">
                <a:solidFill>
                  <a:schemeClr val="tx1"/>
                </a:solidFill>
                <a:latin typeface="+mn-lt"/>
                <a:ea typeface="+mn-ea"/>
                <a:cs typeface="+mn-cs"/>
              </a:rPr>
              <a:t> of star formation. NASA photo of </a:t>
            </a:r>
            <a:r>
              <a:rPr lang="en-US" sz="1200" kern="1200" dirty="0" smtClean="0">
                <a:solidFill>
                  <a:schemeClr val="tx1"/>
                </a:solidFill>
                <a:latin typeface="+mn-lt"/>
                <a:ea typeface="+mn-ea"/>
                <a:cs typeface="+mn-cs"/>
              </a:rPr>
              <a:t>New stars are born when a cloud of dust and gas in interstellar space collapses under its own gravity</a:t>
            </a:r>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 </a:t>
            </a:r>
            <a:r>
              <a:rPr lang="en-US" sz="1200" b="1" kern="1200" dirty="0" err="1" smtClean="0">
                <a:solidFill>
                  <a:schemeClr val="tx1"/>
                </a:solidFill>
                <a:latin typeface="+mn-lt"/>
                <a:ea typeface="+mn-ea"/>
                <a:cs typeface="+mn-cs"/>
              </a:rPr>
              <a:t>protostar</a:t>
            </a:r>
            <a:r>
              <a:rPr lang="en-US" sz="1200" b="1" kern="1200" dirty="0" smtClean="0">
                <a:solidFill>
                  <a:schemeClr val="tx1"/>
                </a:solidFill>
                <a:latin typeface="+mn-lt"/>
                <a:ea typeface="+mn-ea"/>
                <a:cs typeface="+mn-cs"/>
              </a:rPr>
              <a:t> is a large mass that forms by contraction out of the gas of a giant molecular cloud in the interstellar medium. The </a:t>
            </a:r>
            <a:r>
              <a:rPr lang="en-US" sz="1200" b="1" kern="1200" dirty="0" err="1" smtClean="0">
                <a:solidFill>
                  <a:schemeClr val="tx1"/>
                </a:solidFill>
                <a:latin typeface="+mn-lt"/>
                <a:ea typeface="+mn-ea"/>
                <a:cs typeface="+mn-cs"/>
              </a:rPr>
              <a:t>protostellar</a:t>
            </a:r>
            <a:r>
              <a:rPr lang="en-US" sz="1200" b="1" kern="1200" dirty="0" smtClean="0">
                <a:solidFill>
                  <a:schemeClr val="tx1"/>
                </a:solidFill>
                <a:latin typeface="+mn-lt"/>
                <a:ea typeface="+mn-ea"/>
                <a:cs typeface="+mn-cs"/>
              </a:rPr>
              <a:t> phases is an early stage in the process</a:t>
            </a:r>
            <a:r>
              <a:rPr lang="en-US" sz="1200" b="1" kern="1200" baseline="0" dirty="0" smtClean="0">
                <a:solidFill>
                  <a:schemeClr val="tx1"/>
                </a:solidFill>
                <a:latin typeface="+mn-lt"/>
                <a:ea typeface="+mn-ea"/>
                <a:cs typeface="+mn-cs"/>
              </a:rPr>
              <a:t> of star formation. NASA photo of </a:t>
            </a:r>
            <a:r>
              <a:rPr lang="en-US" sz="1200" kern="1200" dirty="0" smtClean="0">
                <a:solidFill>
                  <a:schemeClr val="tx1"/>
                </a:solidFill>
                <a:latin typeface="+mn-lt"/>
                <a:ea typeface="+mn-ea"/>
                <a:cs typeface="+mn-cs"/>
              </a:rPr>
              <a:t>New stars are born when a cloud of dust and gas in interstellar space collapses under its own gravity</a:t>
            </a:r>
            <a:endParaRPr lang="en-US" dirty="0"/>
          </a:p>
        </p:txBody>
      </p:sp>
      <p:sp>
        <p:nvSpPr>
          <p:cNvPr id="4" name="Slide Number Placeholder 3"/>
          <p:cNvSpPr>
            <a:spLocks noGrp="1"/>
          </p:cNvSpPr>
          <p:nvPr>
            <p:ph type="sldNum" sz="quarter" idx="10"/>
          </p:nvPr>
        </p:nvSpPr>
        <p:spPr/>
        <p:txBody>
          <a:bodyPr/>
          <a:lstStyle/>
          <a:p>
            <a:fld id="{E167A744-6506-5849-A00A-32F416690AD5}"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rgbClr val="000000"/>
                </a:solidFill>
                <a:latin typeface="+mn-lt"/>
                <a:ea typeface="+mn-ea"/>
                <a:cs typeface="+mn-cs"/>
              </a:rPr>
              <a:t>A star is a luminous globe of gas producing its own heat and light by nuclear reactions (nuclear fusion). They are born from nebulae and consist mostly of hydrogen and helium gas. Surface temperatures range from 2000�C to above 30,000�C, and the corresponding </a:t>
            </a:r>
            <a:r>
              <a:rPr lang="en-US" sz="1200" kern="1200" dirty="0" err="1" smtClean="0">
                <a:solidFill>
                  <a:srgbClr val="000000"/>
                </a:solidFill>
                <a:latin typeface="+mn-lt"/>
                <a:ea typeface="+mn-ea"/>
                <a:cs typeface="+mn-cs"/>
              </a:rPr>
              <a:t>colours</a:t>
            </a:r>
            <a:r>
              <a:rPr lang="en-US" sz="1200" kern="1200" dirty="0" smtClean="0">
                <a:solidFill>
                  <a:srgbClr val="000000"/>
                </a:solidFill>
                <a:latin typeface="+mn-lt"/>
                <a:ea typeface="+mn-ea"/>
                <a:cs typeface="+mn-cs"/>
              </a:rPr>
              <a:t> from red to blue-white. The brightest stars have masses 100 times that of the Sun and emit as much light as millions of Suns. They live for less than a million years before exploding as </a:t>
            </a:r>
            <a:r>
              <a:rPr lang="en-US" sz="1200" u="sng" kern="1200" dirty="0" smtClean="0">
                <a:solidFill>
                  <a:srgbClr val="000000"/>
                </a:solidFill>
                <a:latin typeface="+mn-lt"/>
                <a:ea typeface="+mn-ea"/>
                <a:cs typeface="+mn-cs"/>
                <a:hlinkClick r:id="rId3"/>
              </a:rPr>
              <a:t>supernovae. </a:t>
            </a:r>
            <a:r>
              <a:rPr lang="en-US" sz="1200" kern="1200" dirty="0" smtClean="0">
                <a:solidFill>
                  <a:schemeClr val="tx1"/>
                </a:solidFill>
                <a:latin typeface="+mn-lt"/>
                <a:ea typeface="+mn-ea"/>
                <a:cs typeface="+mn-cs"/>
              </a:rPr>
              <a:t>The faintest stars are the red dwarfs, less than one-thousandth the brightness of the </a:t>
            </a:r>
            <a:r>
              <a:rPr lang="en-US" sz="1200" kern="1200" dirty="0" err="1" smtClean="0">
                <a:solidFill>
                  <a:schemeClr val="tx1"/>
                </a:solidFill>
                <a:latin typeface="+mn-lt"/>
                <a:ea typeface="+mn-ea"/>
                <a:cs typeface="+mn-cs"/>
              </a:rPr>
              <a:t>Sun.The</a:t>
            </a:r>
            <a:r>
              <a:rPr lang="en-US" sz="1200" kern="1200" dirty="0" smtClean="0">
                <a:solidFill>
                  <a:schemeClr val="tx1"/>
                </a:solidFill>
                <a:latin typeface="+mn-lt"/>
                <a:ea typeface="+mn-ea"/>
                <a:cs typeface="+mn-cs"/>
              </a:rPr>
              <a:t> smallest mass possible for a star is about 8% that of the Sun (80 times the mass of the planet Jupiter), otherwise nuclear reactions do not take place. Objects with less than critical mass shine only dimly and are termed brown dwarfs or a large planet. Towards the end of its life, a star like the Sun swells up into a red giant, before losing its outer layers as a Planetary Nebula and finally shrinking to become a white dwarf.</a:t>
            </a:r>
            <a:endParaRPr lang="en-US" dirty="0">
              <a:solidFill>
                <a:srgbClr val="000000"/>
              </a:solidFill>
            </a:endParaRPr>
          </a:p>
        </p:txBody>
      </p:sp>
      <p:sp>
        <p:nvSpPr>
          <p:cNvPr id="4" name="Slide Number Placeholder 3"/>
          <p:cNvSpPr>
            <a:spLocks noGrp="1"/>
          </p:cNvSpPr>
          <p:nvPr>
            <p:ph type="sldNum" sz="quarter" idx="10"/>
          </p:nvPr>
        </p:nvSpPr>
        <p:spPr/>
        <p:txBody>
          <a:bodyPr/>
          <a:lstStyle/>
          <a:p>
            <a:fld id="{E167A744-6506-5849-A00A-32F416690AD5}"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E09976-CF32-D64C-BCDB-5E71B1424D84}" type="datetimeFigureOut">
              <a:rPr lang="en-US" smtClean="0"/>
              <a:pPr/>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F0643-8465-4540-9EB7-80B461993A8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09976-CF32-D64C-BCDB-5E71B1424D84}" type="datetimeFigureOut">
              <a:rPr lang="en-US" smtClean="0"/>
              <a:pPr/>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F0643-8465-4540-9EB7-80B461993A8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09976-CF32-D64C-BCDB-5E71B1424D84}" type="datetimeFigureOut">
              <a:rPr lang="en-US" smtClean="0"/>
              <a:pPr/>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F0643-8465-4540-9EB7-80B461993A8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09976-CF32-D64C-BCDB-5E71B1424D84}" type="datetimeFigureOut">
              <a:rPr lang="en-US" smtClean="0"/>
              <a:pPr/>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F0643-8465-4540-9EB7-80B461993A8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E09976-CF32-D64C-BCDB-5E71B1424D84}" type="datetimeFigureOut">
              <a:rPr lang="en-US" smtClean="0"/>
              <a:pPr/>
              <a:t>10/22/13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AF0643-8465-4540-9EB7-80B461993A8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E09976-CF32-D64C-BCDB-5E71B1424D84}" type="datetimeFigureOut">
              <a:rPr lang="en-US" smtClean="0"/>
              <a:pPr/>
              <a:t>10/22/13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AF0643-8465-4540-9EB7-80B461993A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E09976-CF32-D64C-BCDB-5E71B1424D84}" type="datetimeFigureOut">
              <a:rPr lang="en-US" smtClean="0"/>
              <a:pPr/>
              <a:t>10/22/13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AF0643-8465-4540-9EB7-80B461993A8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E09976-CF32-D64C-BCDB-5E71B1424D84}" type="datetimeFigureOut">
              <a:rPr lang="en-US" smtClean="0"/>
              <a:pPr/>
              <a:t>10/22/13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AF0643-8465-4540-9EB7-80B461993A8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09976-CF32-D64C-BCDB-5E71B1424D84}" type="datetimeFigureOut">
              <a:rPr lang="en-US" smtClean="0"/>
              <a:pPr/>
              <a:t>10/22/13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AF0643-8465-4540-9EB7-80B461993A8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09976-CF32-D64C-BCDB-5E71B1424D84}" type="datetimeFigureOut">
              <a:rPr lang="en-US" smtClean="0"/>
              <a:pPr/>
              <a:t>10/22/13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AF0643-8465-4540-9EB7-80B461993A8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09976-CF32-D64C-BCDB-5E71B1424D84}" type="datetimeFigureOut">
              <a:rPr lang="en-US" smtClean="0"/>
              <a:pPr/>
              <a:t>10/22/13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AF0643-8465-4540-9EB7-80B461993A8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09976-CF32-D64C-BCDB-5E71B1424D84}" type="datetimeFigureOut">
              <a:rPr lang="en-US" smtClean="0"/>
              <a:pPr/>
              <a:t>10/22/13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AF0643-8465-4540-9EB7-80B461993A8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gif"/><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gif"/><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Star Life Cycle</a:t>
            </a:r>
            <a:endParaRPr lang="en-US" dirty="0"/>
          </a:p>
        </p:txBody>
      </p:sp>
      <p:pic>
        <p:nvPicPr>
          <p:cNvPr id="7" name="Content Placeholder 6" descr="star_human.jpg"/>
          <p:cNvPicPr>
            <a:picLocks noGrp="1" noChangeAspect="1"/>
          </p:cNvPicPr>
          <p:nvPr>
            <p:ph idx="1"/>
          </p:nvPr>
        </p:nvPicPr>
        <p:blipFill>
          <a:blip r:embed="rId2"/>
          <a:srcRect l="-1344" r="-1344"/>
          <a:stretch>
            <a:fillRect/>
          </a:stretch>
        </p:blipFill>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Protostar</a:t>
            </a:r>
            <a:endParaRPr lang="en-US" dirty="0"/>
          </a:p>
        </p:txBody>
      </p:sp>
      <p:sp>
        <p:nvSpPr>
          <p:cNvPr id="4" name="Content Placeholder 3"/>
          <p:cNvSpPr>
            <a:spLocks noGrp="1"/>
          </p:cNvSpPr>
          <p:nvPr>
            <p:ph sz="half" idx="2"/>
          </p:nvPr>
        </p:nvSpPr>
        <p:spPr/>
        <p:txBody>
          <a:bodyPr>
            <a:normAutofit/>
          </a:bodyPr>
          <a:lstStyle/>
          <a:p>
            <a:r>
              <a:rPr lang="en-US" sz="4400" b="1" u="sng" dirty="0" smtClean="0"/>
              <a:t>P           </a:t>
            </a:r>
            <a:r>
              <a:rPr lang="en-US" sz="4400" dirty="0" smtClean="0"/>
              <a:t>star: Contractions in the core due to </a:t>
            </a:r>
            <a:r>
              <a:rPr lang="en-US" sz="4400" b="1" u="sng" dirty="0" err="1" smtClean="0"/>
              <a:t>g</a:t>
            </a:r>
            <a:r>
              <a:rPr lang="en-US" sz="4400" b="1" u="sng" dirty="0" smtClean="0"/>
              <a:t>                        </a:t>
            </a:r>
            <a:r>
              <a:rPr lang="en-US" sz="4400" b="1" dirty="0" smtClean="0"/>
              <a:t>  </a:t>
            </a:r>
            <a:r>
              <a:rPr lang="en-US" sz="4400" b="1" u="sng" dirty="0" err="1" smtClean="0"/>
              <a:t>f</a:t>
            </a:r>
            <a:r>
              <a:rPr lang="en-US" sz="4400" b="1" u="sng" dirty="0" smtClean="0"/>
              <a:t>                   </a:t>
            </a:r>
            <a:r>
              <a:rPr lang="en-US" sz="4400" dirty="0" smtClean="0"/>
              <a:t>.</a:t>
            </a:r>
            <a:endParaRPr lang="en-US" sz="4400" dirty="0"/>
          </a:p>
        </p:txBody>
      </p:sp>
      <p:pic>
        <p:nvPicPr>
          <p:cNvPr id="7" name="Content Placeholder 6" descr="107415main_region_88.jpg"/>
          <p:cNvPicPr>
            <a:picLocks noGrp="1" noChangeAspect="1"/>
          </p:cNvPicPr>
          <p:nvPr>
            <p:ph sz="half" idx="1"/>
          </p:nvPr>
        </p:nvPicPr>
        <p:blipFill>
          <a:blip r:embed="rId3"/>
          <a:srcRect t="-12527" b="-12527"/>
          <a:stretch>
            <a:fillRect/>
          </a:stretch>
        </p:blipFill>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Protostar</a:t>
            </a:r>
            <a:endParaRPr lang="en-US" dirty="0"/>
          </a:p>
        </p:txBody>
      </p:sp>
      <p:sp>
        <p:nvSpPr>
          <p:cNvPr id="4" name="Content Placeholder 3"/>
          <p:cNvSpPr>
            <a:spLocks noGrp="1"/>
          </p:cNvSpPr>
          <p:nvPr>
            <p:ph sz="half" idx="2"/>
          </p:nvPr>
        </p:nvSpPr>
        <p:spPr/>
        <p:txBody>
          <a:bodyPr>
            <a:normAutofit/>
          </a:bodyPr>
          <a:lstStyle/>
          <a:p>
            <a:r>
              <a:rPr lang="en-US" sz="4400" b="1" u="sng" dirty="0" err="1" smtClean="0"/>
              <a:t>Proto</a:t>
            </a:r>
            <a:r>
              <a:rPr lang="en-US" sz="4400" dirty="0" err="1" smtClean="0"/>
              <a:t>star</a:t>
            </a:r>
            <a:r>
              <a:rPr lang="en-US" sz="4400" dirty="0" smtClean="0"/>
              <a:t>: Contractions in the core due to </a:t>
            </a:r>
            <a:r>
              <a:rPr lang="en-US" sz="4400" b="1" u="sng" dirty="0" smtClean="0"/>
              <a:t>gravitational</a:t>
            </a:r>
            <a:r>
              <a:rPr lang="en-US" sz="4400" b="1" dirty="0" smtClean="0"/>
              <a:t>  </a:t>
            </a:r>
            <a:r>
              <a:rPr lang="en-US" sz="4400" b="1" u="sng" dirty="0" smtClean="0"/>
              <a:t>forces</a:t>
            </a:r>
            <a:r>
              <a:rPr lang="en-US" sz="4400" dirty="0" smtClean="0"/>
              <a:t>.</a:t>
            </a:r>
            <a:endParaRPr lang="en-US" sz="4400" dirty="0"/>
          </a:p>
        </p:txBody>
      </p:sp>
      <p:pic>
        <p:nvPicPr>
          <p:cNvPr id="7" name="Content Placeholder 6" descr="107415main_region_88.jpg"/>
          <p:cNvPicPr>
            <a:picLocks noGrp="1" noChangeAspect="1"/>
          </p:cNvPicPr>
          <p:nvPr>
            <p:ph sz="half" idx="1"/>
          </p:nvPr>
        </p:nvPicPr>
        <p:blipFill>
          <a:blip r:embed="rId3"/>
          <a:srcRect t="-12527" b="-12527"/>
          <a:stretch>
            <a:fillRect/>
          </a:stretch>
        </p:blipFill>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sequence stars</a:t>
            </a:r>
            <a:endParaRPr lang="en-US" dirty="0"/>
          </a:p>
        </p:txBody>
      </p:sp>
      <p:pic>
        <p:nvPicPr>
          <p:cNvPr id="5" name="Content Placeholder 4" descr="hshellburningsml.jpg"/>
          <p:cNvPicPr>
            <a:picLocks noGrp="1" noChangeAspect="1"/>
          </p:cNvPicPr>
          <p:nvPr>
            <p:ph sz="half" idx="1"/>
          </p:nvPr>
        </p:nvPicPr>
        <p:blipFill>
          <a:blip r:embed="rId3"/>
          <a:srcRect t="-3372" b="-3372"/>
          <a:stretch>
            <a:fillRect/>
          </a:stretch>
        </p:blipFill>
        <p:spPr/>
      </p:pic>
      <p:sp>
        <p:nvSpPr>
          <p:cNvPr id="4" name="Content Placeholder 3"/>
          <p:cNvSpPr>
            <a:spLocks noGrp="1"/>
          </p:cNvSpPr>
          <p:nvPr>
            <p:ph sz="half" idx="2"/>
          </p:nvPr>
        </p:nvSpPr>
        <p:spPr/>
        <p:txBody>
          <a:bodyPr>
            <a:normAutofit/>
          </a:bodyPr>
          <a:lstStyle/>
          <a:p>
            <a:r>
              <a:rPr lang="en-US" sz="3600" dirty="0" smtClean="0"/>
              <a:t>______ is fused to form _____</a:t>
            </a:r>
            <a:r>
              <a:rPr lang="en-US" sz="3600" b="1" u="sng" dirty="0" smtClean="0"/>
              <a:t>.</a:t>
            </a:r>
            <a:r>
              <a:rPr lang="en-US" sz="3600" dirty="0" smtClean="0"/>
              <a:t> </a:t>
            </a:r>
          </a:p>
          <a:p>
            <a:r>
              <a:rPr lang="en-US" sz="3600" dirty="0" smtClean="0"/>
              <a:t>The star is “burning” ______, this is referred to as “nuclear burning”. </a:t>
            </a:r>
            <a:endParaRPr lang="en-US" sz="3600"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sequence stars</a:t>
            </a:r>
            <a:endParaRPr lang="en-US" dirty="0"/>
          </a:p>
        </p:txBody>
      </p:sp>
      <p:pic>
        <p:nvPicPr>
          <p:cNvPr id="5" name="Content Placeholder 4" descr="hshellburningsml.jpg"/>
          <p:cNvPicPr>
            <a:picLocks noGrp="1" noChangeAspect="1"/>
          </p:cNvPicPr>
          <p:nvPr>
            <p:ph sz="half" idx="1"/>
          </p:nvPr>
        </p:nvPicPr>
        <p:blipFill>
          <a:blip r:embed="rId2"/>
          <a:srcRect t="-3372" b="-3372"/>
          <a:stretch>
            <a:fillRect/>
          </a:stretch>
        </p:blipFill>
        <p:spPr/>
      </p:pic>
      <p:sp>
        <p:nvSpPr>
          <p:cNvPr id="4" name="Content Placeholder 3"/>
          <p:cNvSpPr>
            <a:spLocks noGrp="1"/>
          </p:cNvSpPr>
          <p:nvPr>
            <p:ph sz="half" idx="2"/>
          </p:nvPr>
        </p:nvSpPr>
        <p:spPr/>
        <p:txBody>
          <a:bodyPr>
            <a:normAutofit/>
          </a:bodyPr>
          <a:lstStyle/>
          <a:p>
            <a:r>
              <a:rPr lang="en-US" sz="3600" dirty="0" smtClean="0"/>
              <a:t>__</a:t>
            </a:r>
            <a:r>
              <a:rPr lang="en-US" sz="3600" b="1" u="sng" dirty="0" smtClean="0"/>
              <a:t>H</a:t>
            </a:r>
            <a:r>
              <a:rPr lang="en-US" sz="3600" dirty="0" smtClean="0"/>
              <a:t>_ is fused to form __</a:t>
            </a:r>
            <a:r>
              <a:rPr lang="en-US" sz="3600" b="1" u="sng" dirty="0" smtClean="0"/>
              <a:t>He__.</a:t>
            </a:r>
            <a:r>
              <a:rPr lang="en-US" sz="3600" dirty="0" smtClean="0"/>
              <a:t> </a:t>
            </a:r>
          </a:p>
          <a:p>
            <a:r>
              <a:rPr lang="en-US" sz="3600" dirty="0" smtClean="0"/>
              <a:t>The star is “burning” _</a:t>
            </a:r>
            <a:r>
              <a:rPr lang="en-US" sz="3600" b="1" u="sng" dirty="0" smtClean="0"/>
              <a:t>hydrogen</a:t>
            </a:r>
            <a:r>
              <a:rPr lang="en-US" sz="3600" dirty="0" smtClean="0"/>
              <a:t>_, this is referred to as “nuclear burning”. </a:t>
            </a:r>
            <a:endParaRPr lang="en-US" sz="3600"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into old age</a:t>
            </a:r>
            <a:endParaRPr lang="en-US" dirty="0"/>
          </a:p>
        </p:txBody>
      </p:sp>
      <p:sp>
        <p:nvSpPr>
          <p:cNvPr id="4" name="Content Placeholder 3"/>
          <p:cNvSpPr>
            <a:spLocks noGrp="1"/>
          </p:cNvSpPr>
          <p:nvPr>
            <p:ph sz="half" idx="2"/>
          </p:nvPr>
        </p:nvSpPr>
        <p:spPr/>
        <p:txBody>
          <a:bodyPr>
            <a:normAutofit fontScale="92500" lnSpcReduction="10000"/>
          </a:bodyPr>
          <a:lstStyle/>
          <a:p>
            <a:pPr lvl="0"/>
            <a:r>
              <a:rPr lang="en-US" sz="3600" b="1" u="sng" dirty="0" smtClean="0"/>
              <a:t>H                _</a:t>
            </a:r>
            <a:r>
              <a:rPr lang="en-US" sz="3600" dirty="0" smtClean="0"/>
              <a:t> runs out in core.</a:t>
            </a:r>
          </a:p>
          <a:p>
            <a:pPr lvl="0"/>
            <a:r>
              <a:rPr lang="en-US" sz="3600" dirty="0" smtClean="0"/>
              <a:t>Core </a:t>
            </a:r>
            <a:r>
              <a:rPr lang="en-US" sz="3600" b="1" u="sng" dirty="0" err="1" smtClean="0"/>
              <a:t>e</a:t>
            </a:r>
            <a:r>
              <a:rPr lang="en-US" sz="3600" b="1" u="sng" dirty="0" smtClean="0"/>
              <a:t>                         </a:t>
            </a:r>
            <a:r>
              <a:rPr lang="en-US" sz="3600" dirty="0" smtClean="0"/>
              <a:t> and stars </a:t>
            </a:r>
            <a:r>
              <a:rPr lang="en-US" sz="3600" b="1" u="sng" dirty="0" err="1" smtClean="0"/>
              <a:t>g</a:t>
            </a:r>
            <a:r>
              <a:rPr lang="en-US" sz="3600" b="1" u="sng" dirty="0" smtClean="0"/>
              <a:t>                  </a:t>
            </a:r>
            <a:r>
              <a:rPr lang="en-US" sz="3600" dirty="0" smtClean="0"/>
              <a:t> to find more hydrogen in the </a:t>
            </a:r>
            <a:r>
              <a:rPr lang="en-US" sz="3600" b="1" u="sng" dirty="0" err="1" smtClean="0"/>
              <a:t>s</a:t>
            </a:r>
            <a:r>
              <a:rPr lang="en-US" sz="3600" b="1" u="sng" dirty="0" smtClean="0"/>
              <a:t>                   </a:t>
            </a:r>
            <a:r>
              <a:rPr lang="en-US" sz="3600" dirty="0" smtClean="0"/>
              <a:t>, until all the </a:t>
            </a:r>
            <a:r>
              <a:rPr lang="en-US" sz="3600" b="1" u="sng" dirty="0" err="1" smtClean="0"/>
              <a:t>h</a:t>
            </a:r>
            <a:r>
              <a:rPr lang="en-US" sz="3600" b="1" u="sng" dirty="0" smtClean="0"/>
              <a:t>                       </a:t>
            </a:r>
            <a:r>
              <a:rPr lang="en-US" sz="3600" dirty="0" smtClean="0"/>
              <a:t> is gone. </a:t>
            </a:r>
          </a:p>
          <a:p>
            <a:endParaRPr lang="en-US" dirty="0"/>
          </a:p>
        </p:txBody>
      </p:sp>
      <p:sp>
        <p:nvSpPr>
          <p:cNvPr id="10" name="Content Placeholder 9"/>
          <p:cNvSpPr>
            <a:spLocks noGrp="1"/>
          </p:cNvSpPr>
          <p:nvPr>
            <p:ph sz="half" idx="1"/>
          </p:nvPr>
        </p:nvSpPr>
        <p:spPr/>
        <p:txBody>
          <a:bodyPr/>
          <a:lstStyle/>
          <a:p>
            <a:endParaRPr lang="en-US"/>
          </a:p>
        </p:txBody>
      </p:sp>
      <p:pic>
        <p:nvPicPr>
          <p:cNvPr id="11" name="Content Placeholder 4" descr="redGiant1.jpg"/>
          <p:cNvPicPr>
            <a:picLocks noGrp="1" noChangeAspect="1"/>
          </p:cNvPicPr>
          <p:nvPr/>
        </p:nvPicPr>
        <p:blipFill>
          <a:blip r:embed="rId3"/>
          <a:srcRect t="-13196" b="-13196"/>
          <a:stretch>
            <a:fillRect/>
          </a:stretch>
        </p:blipFill>
        <p:spPr>
          <a:xfrm>
            <a:off x="457200" y="1015993"/>
            <a:ext cx="4038600" cy="558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into old age</a:t>
            </a:r>
            <a:endParaRPr lang="en-US" dirty="0"/>
          </a:p>
        </p:txBody>
      </p:sp>
      <p:sp>
        <p:nvSpPr>
          <p:cNvPr id="4" name="Content Placeholder 3"/>
          <p:cNvSpPr>
            <a:spLocks noGrp="1"/>
          </p:cNvSpPr>
          <p:nvPr>
            <p:ph sz="half" idx="2"/>
          </p:nvPr>
        </p:nvSpPr>
        <p:spPr/>
        <p:txBody>
          <a:bodyPr>
            <a:normAutofit fontScale="92500" lnSpcReduction="10000"/>
          </a:bodyPr>
          <a:lstStyle/>
          <a:p>
            <a:pPr lvl="0"/>
            <a:r>
              <a:rPr lang="en-US" sz="3600" b="1" u="sng" dirty="0" smtClean="0"/>
              <a:t>Hydrogen_</a:t>
            </a:r>
            <a:r>
              <a:rPr lang="en-US" sz="3600" dirty="0" smtClean="0"/>
              <a:t> runs out in core; core __</a:t>
            </a:r>
            <a:r>
              <a:rPr lang="en-US" sz="3600" b="1" u="sng" dirty="0" smtClean="0"/>
              <a:t>expands</a:t>
            </a:r>
            <a:r>
              <a:rPr lang="en-US" sz="3600" dirty="0" smtClean="0"/>
              <a:t>_ and stars __</a:t>
            </a:r>
            <a:r>
              <a:rPr lang="en-US" sz="3600" b="1" u="sng" dirty="0" smtClean="0"/>
              <a:t>grows</a:t>
            </a:r>
            <a:r>
              <a:rPr lang="en-US" sz="3600" dirty="0" smtClean="0"/>
              <a:t> to find more hydrogen in the ___</a:t>
            </a:r>
            <a:r>
              <a:rPr lang="en-US" sz="3600" b="1" u="sng" dirty="0" smtClean="0"/>
              <a:t>shells</a:t>
            </a:r>
            <a:r>
              <a:rPr lang="en-US" sz="3600" dirty="0" smtClean="0"/>
              <a:t>_, until all the ___</a:t>
            </a:r>
            <a:r>
              <a:rPr lang="en-US" sz="3600" b="1" u="sng" dirty="0" smtClean="0"/>
              <a:t>hydrogen</a:t>
            </a:r>
            <a:r>
              <a:rPr lang="en-US" sz="3600" dirty="0" smtClean="0"/>
              <a:t>__ is gone. </a:t>
            </a:r>
          </a:p>
          <a:p>
            <a:endParaRPr lang="en-US" dirty="0"/>
          </a:p>
        </p:txBody>
      </p:sp>
      <p:sp>
        <p:nvSpPr>
          <p:cNvPr id="8" name="Content Placeholder 7"/>
          <p:cNvSpPr>
            <a:spLocks noGrp="1"/>
          </p:cNvSpPr>
          <p:nvPr>
            <p:ph sz="half" idx="1"/>
          </p:nvPr>
        </p:nvSpPr>
        <p:spPr/>
        <p:txBody>
          <a:bodyPr/>
          <a:lstStyle/>
          <a:p>
            <a:endParaRPr lang="en-US" dirty="0"/>
          </a:p>
        </p:txBody>
      </p:sp>
      <p:pic>
        <p:nvPicPr>
          <p:cNvPr id="10" name="Content Placeholder 4" descr="redGiant1.jpg"/>
          <p:cNvPicPr>
            <a:picLocks noGrp="1" noChangeAspect="1"/>
          </p:cNvPicPr>
          <p:nvPr/>
        </p:nvPicPr>
        <p:blipFill>
          <a:blip r:embed="rId3"/>
          <a:srcRect t="-13196" b="-13196"/>
          <a:stretch>
            <a:fillRect/>
          </a:stretch>
        </p:blipFill>
        <p:spPr>
          <a:xfrm>
            <a:off x="457200" y="1016006"/>
            <a:ext cx="4038600" cy="558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Red Giants</a:t>
            </a:r>
            <a:endParaRPr lang="en-US" b="1" dirty="0"/>
          </a:p>
        </p:txBody>
      </p:sp>
      <p:sp>
        <p:nvSpPr>
          <p:cNvPr id="3" name="Content Placeholder 2"/>
          <p:cNvSpPr>
            <a:spLocks noGrp="1"/>
          </p:cNvSpPr>
          <p:nvPr>
            <p:ph sz="half" idx="1"/>
          </p:nvPr>
        </p:nvSpPr>
        <p:spPr/>
        <p:txBody>
          <a:bodyPr>
            <a:normAutofit/>
          </a:bodyPr>
          <a:lstStyle/>
          <a:p>
            <a:pPr>
              <a:buNone/>
            </a:pPr>
            <a:endParaRPr lang="en-US" dirty="0"/>
          </a:p>
        </p:txBody>
      </p:sp>
      <p:sp>
        <p:nvSpPr>
          <p:cNvPr id="4" name="Content Placeholder 3"/>
          <p:cNvSpPr>
            <a:spLocks noGrp="1"/>
          </p:cNvSpPr>
          <p:nvPr>
            <p:ph sz="half" idx="2"/>
          </p:nvPr>
        </p:nvSpPr>
        <p:spPr/>
        <p:txBody>
          <a:bodyPr>
            <a:normAutofit/>
          </a:bodyPr>
          <a:lstStyle/>
          <a:p>
            <a:pPr lvl="0"/>
            <a:r>
              <a:rPr lang="en-US" sz="3600" b="1" u="sng" dirty="0" smtClean="0"/>
              <a:t>R        </a:t>
            </a:r>
            <a:r>
              <a:rPr lang="en-US" sz="3600" dirty="0" smtClean="0"/>
              <a:t> </a:t>
            </a:r>
            <a:r>
              <a:rPr lang="en-US" sz="3600" b="1" u="sng" dirty="0" smtClean="0"/>
              <a:t>G          :</a:t>
            </a:r>
            <a:r>
              <a:rPr lang="en-US" sz="3600" dirty="0" smtClean="0"/>
              <a:t> star now “burns” </a:t>
            </a:r>
            <a:r>
              <a:rPr lang="en-US" sz="3600" b="1" u="sng" dirty="0" err="1" smtClean="0"/>
              <a:t>h</a:t>
            </a:r>
            <a:r>
              <a:rPr lang="en-US" sz="3600" b="1" u="sng" dirty="0" smtClean="0"/>
              <a:t>         </a:t>
            </a:r>
            <a:r>
              <a:rPr lang="en-US" sz="3600" dirty="0" smtClean="0"/>
              <a:t> in the core and in the shell. </a:t>
            </a:r>
          </a:p>
          <a:p>
            <a:pPr lvl="0"/>
            <a:r>
              <a:rPr lang="en-US" sz="3600" dirty="0" smtClean="0"/>
              <a:t>The star pulses a few times during this time. </a:t>
            </a:r>
          </a:p>
          <a:p>
            <a:endParaRPr lang="en-US" dirty="0"/>
          </a:p>
        </p:txBody>
      </p:sp>
      <p:pic>
        <p:nvPicPr>
          <p:cNvPr id="5" name="Content Placeholder 6" descr="122209_Death_Star_iow.jpg"/>
          <p:cNvPicPr>
            <a:picLocks noGrp="1" noChangeAspect="1"/>
          </p:cNvPicPr>
          <p:nvPr/>
        </p:nvPicPr>
        <p:blipFill>
          <a:blip r:embed="rId3"/>
          <a:srcRect t="-34117" b="-34117"/>
          <a:stretch>
            <a:fillRect/>
          </a:stretch>
        </p:blipFill>
        <p:spPr>
          <a:xfrm>
            <a:off x="403469" y="137332"/>
            <a:ext cx="4038600" cy="722813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Red Giants</a:t>
            </a:r>
            <a:endParaRPr lang="en-US" b="1" dirty="0"/>
          </a:p>
        </p:txBody>
      </p:sp>
      <p:sp>
        <p:nvSpPr>
          <p:cNvPr id="3" name="Content Placeholder 2"/>
          <p:cNvSpPr>
            <a:spLocks noGrp="1"/>
          </p:cNvSpPr>
          <p:nvPr>
            <p:ph sz="half" idx="1"/>
          </p:nvPr>
        </p:nvSpPr>
        <p:spPr/>
        <p:txBody>
          <a:bodyPr>
            <a:normAutofit/>
          </a:bodyPr>
          <a:lstStyle/>
          <a:p>
            <a:pPr>
              <a:buNone/>
            </a:pPr>
            <a:endParaRPr lang="en-US" dirty="0"/>
          </a:p>
        </p:txBody>
      </p:sp>
      <p:sp>
        <p:nvSpPr>
          <p:cNvPr id="4" name="Content Placeholder 3"/>
          <p:cNvSpPr>
            <a:spLocks noGrp="1"/>
          </p:cNvSpPr>
          <p:nvPr>
            <p:ph sz="half" idx="2"/>
          </p:nvPr>
        </p:nvSpPr>
        <p:spPr/>
        <p:txBody>
          <a:bodyPr>
            <a:normAutofit/>
          </a:bodyPr>
          <a:lstStyle/>
          <a:p>
            <a:pPr lvl="0"/>
            <a:r>
              <a:rPr lang="en-US" sz="3600" b="1" u="sng" dirty="0" smtClean="0"/>
              <a:t>Red</a:t>
            </a:r>
            <a:r>
              <a:rPr lang="en-US" sz="3600" dirty="0" smtClean="0"/>
              <a:t> </a:t>
            </a:r>
            <a:r>
              <a:rPr lang="en-US" sz="3600" b="1" u="sng" dirty="0" smtClean="0"/>
              <a:t>Giants:</a:t>
            </a:r>
            <a:r>
              <a:rPr lang="en-US" sz="3600" dirty="0" smtClean="0"/>
              <a:t> star now “burns” </a:t>
            </a:r>
            <a:r>
              <a:rPr lang="en-US" sz="3600" b="1" u="sng" dirty="0" smtClean="0"/>
              <a:t>helium</a:t>
            </a:r>
            <a:r>
              <a:rPr lang="en-US" sz="3600" dirty="0" smtClean="0"/>
              <a:t> in the core and in the shell. </a:t>
            </a:r>
          </a:p>
          <a:p>
            <a:pPr lvl="0"/>
            <a:r>
              <a:rPr lang="en-US" sz="3600" dirty="0" smtClean="0"/>
              <a:t>The star pulses a few times during this time. </a:t>
            </a:r>
          </a:p>
          <a:p>
            <a:endParaRPr lang="en-US" dirty="0"/>
          </a:p>
        </p:txBody>
      </p:sp>
      <p:pic>
        <p:nvPicPr>
          <p:cNvPr id="5" name="Content Placeholder 6" descr="122209_Death_Star_iow.jpg"/>
          <p:cNvPicPr>
            <a:picLocks noGrp="1" noChangeAspect="1"/>
          </p:cNvPicPr>
          <p:nvPr/>
        </p:nvPicPr>
        <p:blipFill>
          <a:blip r:embed="rId3"/>
          <a:srcRect t="-34117" b="-34117"/>
          <a:stretch>
            <a:fillRect/>
          </a:stretch>
        </p:blipFill>
        <p:spPr>
          <a:xfrm>
            <a:off x="403469" y="137332"/>
            <a:ext cx="4038600" cy="722813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Red Giants fuse elements . . . </a:t>
            </a:r>
            <a:endParaRPr lang="en-US" b="1" dirty="0"/>
          </a:p>
        </p:txBody>
      </p:sp>
      <p:pic>
        <p:nvPicPr>
          <p:cNvPr id="5" name="Content Placeholder 4" descr="slide3.jpg"/>
          <p:cNvPicPr>
            <a:picLocks noGrp="1" noChangeAspect="1"/>
          </p:cNvPicPr>
          <p:nvPr>
            <p:ph sz="half" idx="1"/>
          </p:nvPr>
        </p:nvPicPr>
        <p:blipFill>
          <a:blip r:embed="rId2"/>
          <a:srcRect t="-24712" b="-24712"/>
          <a:stretch>
            <a:fillRect/>
          </a:stretch>
        </p:blipFill>
        <p:spPr>
          <a:xfrm>
            <a:off x="457200" y="742462"/>
            <a:ext cx="4038600" cy="6428153"/>
          </a:xfrm>
        </p:spPr>
      </p:pic>
      <p:sp>
        <p:nvSpPr>
          <p:cNvPr id="4" name="Content Placeholder 3"/>
          <p:cNvSpPr>
            <a:spLocks noGrp="1"/>
          </p:cNvSpPr>
          <p:nvPr>
            <p:ph sz="half" idx="2"/>
          </p:nvPr>
        </p:nvSpPr>
        <p:spPr/>
        <p:txBody>
          <a:bodyPr>
            <a:normAutofit/>
          </a:bodyPr>
          <a:lstStyle/>
          <a:p>
            <a:r>
              <a:rPr lang="en-US" sz="3600" b="1" u="sng" dirty="0" smtClean="0"/>
              <a:t>R        </a:t>
            </a:r>
            <a:r>
              <a:rPr lang="en-US" sz="3600" b="1" dirty="0" smtClean="0"/>
              <a:t> </a:t>
            </a:r>
            <a:r>
              <a:rPr lang="en-US" sz="3600" b="1" u="sng" dirty="0" smtClean="0"/>
              <a:t>G                   </a:t>
            </a:r>
            <a:r>
              <a:rPr lang="en-US" sz="3600" dirty="0" smtClean="0"/>
              <a:t> runs out as helium and fuses into </a:t>
            </a:r>
            <a:r>
              <a:rPr lang="en-US" sz="3600" b="1" u="sng" dirty="0" smtClean="0"/>
              <a:t>C                     .</a:t>
            </a:r>
            <a:r>
              <a:rPr lang="en-US" sz="3600" dirty="0" smtClean="0"/>
              <a:t> </a:t>
            </a:r>
          </a:p>
          <a:p>
            <a:r>
              <a:rPr lang="en-US" sz="3600" dirty="0" smtClean="0"/>
              <a:t>When the helium is gone, it expands more. </a:t>
            </a:r>
            <a:endParaRPr lang="en-US" sz="3600"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Red Giants fuse elements . . . </a:t>
            </a:r>
            <a:endParaRPr lang="en-US" b="1" dirty="0"/>
          </a:p>
        </p:txBody>
      </p:sp>
      <p:pic>
        <p:nvPicPr>
          <p:cNvPr id="5" name="Content Placeholder 4" descr="slide3.jpg"/>
          <p:cNvPicPr>
            <a:picLocks noGrp="1" noChangeAspect="1"/>
          </p:cNvPicPr>
          <p:nvPr>
            <p:ph sz="half" idx="1"/>
          </p:nvPr>
        </p:nvPicPr>
        <p:blipFill>
          <a:blip r:embed="rId2"/>
          <a:srcRect t="-24712" b="-24712"/>
          <a:stretch>
            <a:fillRect/>
          </a:stretch>
        </p:blipFill>
        <p:spPr>
          <a:xfrm>
            <a:off x="457200" y="742462"/>
            <a:ext cx="4038600" cy="6428153"/>
          </a:xfrm>
        </p:spPr>
      </p:pic>
      <p:sp>
        <p:nvSpPr>
          <p:cNvPr id="4" name="Content Placeholder 3"/>
          <p:cNvSpPr>
            <a:spLocks noGrp="1"/>
          </p:cNvSpPr>
          <p:nvPr>
            <p:ph sz="half" idx="2"/>
          </p:nvPr>
        </p:nvSpPr>
        <p:spPr/>
        <p:txBody>
          <a:bodyPr>
            <a:normAutofit/>
          </a:bodyPr>
          <a:lstStyle/>
          <a:p>
            <a:r>
              <a:rPr lang="en-US" sz="3600" b="1" u="sng" dirty="0" smtClean="0"/>
              <a:t>Red Giants</a:t>
            </a:r>
            <a:r>
              <a:rPr lang="en-US" sz="3600" dirty="0" smtClean="0"/>
              <a:t> runs out as helium and fuses into </a:t>
            </a:r>
            <a:r>
              <a:rPr lang="en-US" sz="3600" b="1" u="sng" dirty="0" smtClean="0"/>
              <a:t>Carbon.</a:t>
            </a:r>
            <a:r>
              <a:rPr lang="en-US" sz="3600" dirty="0" smtClean="0"/>
              <a:t> </a:t>
            </a:r>
          </a:p>
          <a:p>
            <a:r>
              <a:rPr lang="en-US" sz="3600" dirty="0" smtClean="0"/>
              <a:t>When the helium is gone, it expands more. </a:t>
            </a:r>
            <a:endParaRPr lang="en-US" sz="3600"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tar Life Cycle from old book.jpg"/>
          <p:cNvPicPr>
            <a:picLocks noGrp="1" noChangeAspect="1"/>
          </p:cNvPicPr>
          <p:nvPr>
            <p:ph sz="half" idx="1"/>
          </p:nvPr>
        </p:nvPicPr>
        <p:blipFill>
          <a:blip r:embed="rId2"/>
          <a:srcRect t="-8247" b="-8247"/>
          <a:stretch>
            <a:fillRect/>
          </a:stretch>
        </p:blipFill>
        <p:spPr>
          <a:xfrm>
            <a:off x="457200" y="1600200"/>
            <a:ext cx="8229600" cy="4525963"/>
          </a:xfr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Age</a:t>
            </a:r>
            <a:endParaRPr lang="en-US" b="1" dirty="0"/>
          </a:p>
        </p:txBody>
      </p:sp>
      <p:pic>
        <p:nvPicPr>
          <p:cNvPr id="5" name="Content Placeholder 4" descr="highmass_agb.gif"/>
          <p:cNvPicPr>
            <a:picLocks noGrp="1" noChangeAspect="1"/>
          </p:cNvPicPr>
          <p:nvPr>
            <p:ph sz="half" idx="1"/>
          </p:nvPr>
        </p:nvPicPr>
        <p:blipFill>
          <a:blip r:embed="rId2"/>
          <a:srcRect t="-9913" b="-9913"/>
          <a:stretch>
            <a:fillRect/>
          </a:stretch>
        </p:blipFill>
        <p:spPr/>
      </p:pic>
      <p:sp>
        <p:nvSpPr>
          <p:cNvPr id="4" name="Content Placeholder 3"/>
          <p:cNvSpPr>
            <a:spLocks noGrp="1"/>
          </p:cNvSpPr>
          <p:nvPr>
            <p:ph sz="half" idx="2"/>
          </p:nvPr>
        </p:nvSpPr>
        <p:spPr>
          <a:xfrm>
            <a:off x="4648200" y="1600200"/>
            <a:ext cx="4038600" cy="5003800"/>
          </a:xfrm>
        </p:spPr>
        <p:txBody>
          <a:bodyPr>
            <a:normAutofit/>
          </a:bodyPr>
          <a:lstStyle/>
          <a:p>
            <a:pPr lvl="0"/>
            <a:r>
              <a:rPr lang="en-US" sz="4000" b="1" u="sng" dirty="0" smtClean="0"/>
              <a:t>C        </a:t>
            </a:r>
            <a:r>
              <a:rPr lang="en-US" sz="4000" dirty="0" smtClean="0"/>
              <a:t> runs out as it is fuses into </a:t>
            </a:r>
            <a:r>
              <a:rPr lang="en-US" sz="4000" b="1" u="sng" dirty="0" err="1" smtClean="0"/>
              <a:t>h</a:t>
            </a:r>
            <a:r>
              <a:rPr lang="en-US" sz="4000" b="1" u="sng" dirty="0" smtClean="0"/>
              <a:t>           </a:t>
            </a:r>
            <a:r>
              <a:rPr lang="en-US" sz="4000" b="1" dirty="0" smtClean="0"/>
              <a:t> </a:t>
            </a:r>
            <a:r>
              <a:rPr lang="en-US" sz="4000" b="1" u="sng" dirty="0" err="1" smtClean="0"/>
              <a:t>e</a:t>
            </a:r>
            <a:r>
              <a:rPr lang="en-US" sz="4000" b="1" u="sng" dirty="0" smtClean="0"/>
              <a:t>             </a:t>
            </a:r>
            <a:r>
              <a:rPr lang="en-US" sz="4000" dirty="0" smtClean="0"/>
              <a:t> like </a:t>
            </a:r>
            <a:r>
              <a:rPr lang="en-US" sz="4000" b="1" u="sng" dirty="0" smtClean="0"/>
              <a:t>     </a:t>
            </a:r>
            <a:r>
              <a:rPr lang="en-US" sz="4000" dirty="0" smtClean="0"/>
              <a:t>,  </a:t>
            </a:r>
            <a:r>
              <a:rPr lang="en-US" sz="4000" b="1" u="sng" dirty="0" smtClean="0"/>
              <a:t>     </a:t>
            </a:r>
            <a:r>
              <a:rPr lang="en-US" sz="4000" dirty="0" smtClean="0"/>
              <a:t>, </a:t>
            </a:r>
            <a:r>
              <a:rPr lang="en-US" sz="4000" b="1" u="sng" dirty="0" smtClean="0"/>
              <a:t>      </a:t>
            </a:r>
            <a:r>
              <a:rPr lang="en-US" sz="4000" dirty="0" smtClean="0"/>
              <a:t>, </a:t>
            </a:r>
            <a:r>
              <a:rPr lang="en-US" sz="4000" b="1" u="sng" dirty="0" smtClean="0"/>
              <a:t>     </a:t>
            </a:r>
            <a:r>
              <a:rPr lang="en-US" sz="800" b="1" u="sng" dirty="0" smtClean="0"/>
              <a:t>.</a:t>
            </a:r>
            <a:r>
              <a:rPr lang="en-US" sz="4000" b="1" u="sng" dirty="0" smtClean="0"/>
              <a:t>        ,</a:t>
            </a:r>
            <a:r>
              <a:rPr lang="en-US" sz="4000" dirty="0" smtClean="0"/>
              <a:t> and </a:t>
            </a:r>
            <a:r>
              <a:rPr lang="en-US" sz="4000" b="1" u="sng" dirty="0" smtClean="0"/>
              <a:t>       </a:t>
            </a:r>
            <a:r>
              <a:rPr lang="en-US" sz="4000" dirty="0" smtClean="0"/>
              <a:t>. Iron is important because…</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Age</a:t>
            </a:r>
            <a:endParaRPr lang="en-US" dirty="0"/>
          </a:p>
        </p:txBody>
      </p:sp>
      <p:pic>
        <p:nvPicPr>
          <p:cNvPr id="5" name="Content Placeholder 4" descr="highmass_agb.gif"/>
          <p:cNvPicPr>
            <a:picLocks noGrp="1" noChangeAspect="1"/>
          </p:cNvPicPr>
          <p:nvPr>
            <p:ph sz="half" idx="1"/>
          </p:nvPr>
        </p:nvPicPr>
        <p:blipFill>
          <a:blip r:embed="rId2"/>
          <a:srcRect t="-9913" b="-9913"/>
          <a:stretch>
            <a:fillRect/>
          </a:stretch>
        </p:blipFill>
        <p:spPr/>
      </p:pic>
      <p:sp>
        <p:nvSpPr>
          <p:cNvPr id="4" name="Content Placeholder 3"/>
          <p:cNvSpPr>
            <a:spLocks noGrp="1"/>
          </p:cNvSpPr>
          <p:nvPr>
            <p:ph sz="half" idx="2"/>
          </p:nvPr>
        </p:nvSpPr>
        <p:spPr>
          <a:xfrm>
            <a:off x="4648200" y="1600200"/>
            <a:ext cx="4038600" cy="5003800"/>
          </a:xfrm>
        </p:spPr>
        <p:txBody>
          <a:bodyPr>
            <a:normAutofit fontScale="92500"/>
          </a:bodyPr>
          <a:lstStyle/>
          <a:p>
            <a:pPr lvl="0"/>
            <a:r>
              <a:rPr lang="en-US" sz="4000" b="1" u="sng" dirty="0" smtClean="0"/>
              <a:t>Carbon</a:t>
            </a:r>
            <a:r>
              <a:rPr lang="en-US" sz="4000" dirty="0" smtClean="0"/>
              <a:t> runs out as carbon is fuses into </a:t>
            </a:r>
            <a:r>
              <a:rPr lang="en-US" sz="4000" b="1" u="sng" dirty="0" smtClean="0"/>
              <a:t>heavier</a:t>
            </a:r>
            <a:r>
              <a:rPr lang="en-US" sz="4000" b="1" dirty="0" smtClean="0"/>
              <a:t> </a:t>
            </a:r>
            <a:r>
              <a:rPr lang="en-US" sz="4000" b="1" u="sng" dirty="0" smtClean="0"/>
              <a:t>elements</a:t>
            </a:r>
            <a:r>
              <a:rPr lang="en-US" sz="4000" u="sng" dirty="0" smtClean="0"/>
              <a:t> </a:t>
            </a:r>
            <a:r>
              <a:rPr lang="en-US" sz="4000" dirty="0" smtClean="0"/>
              <a:t>like </a:t>
            </a:r>
            <a:r>
              <a:rPr lang="en-US" sz="4000" b="1" u="sng" dirty="0" smtClean="0"/>
              <a:t>O</a:t>
            </a:r>
            <a:r>
              <a:rPr lang="en-US" sz="4000" dirty="0" smtClean="0"/>
              <a:t>, </a:t>
            </a:r>
            <a:r>
              <a:rPr lang="en-US" sz="4000" b="1" u="sng" dirty="0" smtClean="0"/>
              <a:t>Ne</a:t>
            </a:r>
            <a:r>
              <a:rPr lang="en-US" sz="4000" dirty="0" smtClean="0"/>
              <a:t>, </a:t>
            </a:r>
            <a:r>
              <a:rPr lang="en-US" sz="4000" b="1" u="sng" dirty="0" smtClean="0"/>
              <a:t>Mg</a:t>
            </a:r>
            <a:r>
              <a:rPr lang="en-US" sz="4000" dirty="0" smtClean="0"/>
              <a:t>, </a:t>
            </a:r>
            <a:r>
              <a:rPr lang="en-US" sz="4000" b="1" u="sng" dirty="0" smtClean="0"/>
              <a:t>Si,</a:t>
            </a:r>
            <a:r>
              <a:rPr lang="en-US" sz="4000" dirty="0" smtClean="0"/>
              <a:t> and </a:t>
            </a:r>
            <a:r>
              <a:rPr lang="en-US" sz="4000" b="1" u="sng" dirty="0" smtClean="0"/>
              <a:t>Fe</a:t>
            </a:r>
            <a:r>
              <a:rPr lang="en-US" sz="4000" dirty="0" smtClean="0"/>
              <a:t>. Iron is important because…</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Death of a Star</a:t>
            </a:r>
            <a:endParaRPr lang="en-US" b="1" dirty="0"/>
          </a:p>
        </p:txBody>
      </p:sp>
      <p:sp>
        <p:nvSpPr>
          <p:cNvPr id="4" name="Content Placeholder 3"/>
          <p:cNvSpPr>
            <a:spLocks noGrp="1"/>
          </p:cNvSpPr>
          <p:nvPr>
            <p:ph sz="half" idx="2"/>
          </p:nvPr>
        </p:nvSpPr>
        <p:spPr>
          <a:xfrm>
            <a:off x="457200" y="1417638"/>
            <a:ext cx="8229600" cy="1074615"/>
          </a:xfrm>
        </p:spPr>
        <p:txBody>
          <a:bodyPr>
            <a:normAutofit fontScale="92500" lnSpcReduction="10000"/>
          </a:bodyPr>
          <a:lstStyle/>
          <a:p>
            <a:pPr lvl="0" algn="ctr"/>
            <a:r>
              <a:rPr lang="en-US" sz="3600" dirty="0" smtClean="0"/>
              <a:t>Depending on its __</a:t>
            </a:r>
            <a:r>
              <a:rPr lang="en-US" sz="3600" b="1" u="sng" dirty="0" smtClean="0"/>
              <a:t>         </a:t>
            </a:r>
            <a:r>
              <a:rPr lang="en-US" sz="3600" dirty="0" smtClean="0"/>
              <a:t>__ the star will die in a variety of ways</a:t>
            </a:r>
            <a:r>
              <a:rPr lang="en-US" dirty="0" smtClean="0"/>
              <a:t>. </a:t>
            </a:r>
          </a:p>
        </p:txBody>
      </p:sp>
      <p:pic>
        <p:nvPicPr>
          <p:cNvPr id="8" name="Content Placeholder 7" descr="starlife.jpg"/>
          <p:cNvPicPr>
            <a:picLocks noGrp="1" noChangeAspect="1"/>
          </p:cNvPicPr>
          <p:nvPr>
            <p:ph sz="half" idx="1"/>
          </p:nvPr>
        </p:nvPicPr>
        <p:blipFill>
          <a:blip r:embed="rId2"/>
          <a:srcRect t="-59334" b="-59334"/>
          <a:stretch>
            <a:fillRect/>
          </a:stretch>
        </p:blipFill>
        <p:spPr>
          <a:xfrm>
            <a:off x="457200" y="520482"/>
            <a:ext cx="8229600" cy="7895802"/>
          </a:xfr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Death of a Star</a:t>
            </a:r>
            <a:endParaRPr lang="en-US" b="1" dirty="0"/>
          </a:p>
        </p:txBody>
      </p:sp>
      <p:sp>
        <p:nvSpPr>
          <p:cNvPr id="4" name="Content Placeholder 3"/>
          <p:cNvSpPr>
            <a:spLocks noGrp="1"/>
          </p:cNvSpPr>
          <p:nvPr>
            <p:ph sz="half" idx="2"/>
          </p:nvPr>
        </p:nvSpPr>
        <p:spPr>
          <a:xfrm>
            <a:off x="457200" y="1417638"/>
            <a:ext cx="8229600" cy="1376362"/>
          </a:xfrm>
        </p:spPr>
        <p:txBody>
          <a:bodyPr>
            <a:normAutofit/>
          </a:bodyPr>
          <a:lstStyle/>
          <a:p>
            <a:pPr lvl="0" algn="ctr"/>
            <a:r>
              <a:rPr lang="en-US" sz="3600" dirty="0" smtClean="0"/>
              <a:t>Depending on its </a:t>
            </a:r>
            <a:r>
              <a:rPr lang="en-US" sz="3600" b="1" u="sng" dirty="0" smtClean="0"/>
              <a:t>size</a:t>
            </a:r>
            <a:r>
              <a:rPr lang="en-US" sz="3600" dirty="0" smtClean="0"/>
              <a:t> the star will die in a variety of ways. </a:t>
            </a:r>
          </a:p>
        </p:txBody>
      </p:sp>
      <p:pic>
        <p:nvPicPr>
          <p:cNvPr id="8" name="Content Placeholder 7" descr="starlife.jpg"/>
          <p:cNvPicPr>
            <a:picLocks noGrp="1" noChangeAspect="1"/>
          </p:cNvPicPr>
          <p:nvPr>
            <p:ph sz="half" idx="1"/>
          </p:nvPr>
        </p:nvPicPr>
        <p:blipFill>
          <a:blip r:embed="rId2"/>
          <a:srcRect t="-59334" b="-59334"/>
          <a:stretch>
            <a:fillRect/>
          </a:stretch>
        </p:blipFill>
        <p:spPr>
          <a:xfrm>
            <a:off x="476738" y="548176"/>
            <a:ext cx="8229600" cy="7895802"/>
          </a:xfr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Death, three ways</a:t>
            </a:r>
            <a:r>
              <a:rPr lang="en-US" dirty="0" smtClean="0"/>
              <a:t>... </a:t>
            </a:r>
            <a:endParaRPr lang="en-US" dirty="0"/>
          </a:p>
        </p:txBody>
      </p:sp>
      <p:sp>
        <p:nvSpPr>
          <p:cNvPr id="6" name="Content Placeholder 2"/>
          <p:cNvSpPr>
            <a:spLocks noGrp="1"/>
          </p:cNvSpPr>
          <p:nvPr>
            <p:ph sz="half" idx="1"/>
          </p:nvPr>
        </p:nvSpPr>
        <p:spPr>
          <a:xfrm>
            <a:off x="320434" y="2489418"/>
            <a:ext cx="5599720" cy="854268"/>
          </a:xfrm>
        </p:spPr>
        <p:txBody>
          <a:bodyPr>
            <a:normAutofit/>
          </a:bodyPr>
          <a:lstStyle/>
          <a:p>
            <a:r>
              <a:rPr lang="en-US" sz="3600" b="1" u="sng" dirty="0" smtClean="0"/>
              <a:t>N              </a:t>
            </a:r>
            <a:r>
              <a:rPr lang="en-US" sz="3600" b="1" dirty="0" smtClean="0"/>
              <a:t>star or </a:t>
            </a:r>
            <a:r>
              <a:rPr lang="en-US" sz="3600" b="1" u="sng" dirty="0" smtClean="0"/>
              <a:t>P               </a:t>
            </a:r>
            <a:r>
              <a:rPr lang="en-US" sz="1050" b="1" u="sng" dirty="0" smtClean="0"/>
              <a:t>.</a:t>
            </a:r>
            <a:endParaRPr lang="en-US" sz="1050" b="1" u="sng" dirty="0"/>
          </a:p>
        </p:txBody>
      </p:sp>
      <p:sp>
        <p:nvSpPr>
          <p:cNvPr id="7" name="Content Placeholder 2"/>
          <p:cNvSpPr>
            <a:spLocks noGrp="1"/>
          </p:cNvSpPr>
          <p:nvPr>
            <p:ph sz="half" idx="1"/>
          </p:nvPr>
        </p:nvSpPr>
        <p:spPr>
          <a:xfrm>
            <a:off x="1084001" y="1417638"/>
            <a:ext cx="4218724" cy="775893"/>
          </a:xfrm>
        </p:spPr>
        <p:txBody>
          <a:bodyPr>
            <a:normAutofit/>
          </a:bodyPr>
          <a:lstStyle/>
          <a:p>
            <a:r>
              <a:rPr lang="en-US" sz="3600" b="1" u="sng" dirty="0" smtClean="0"/>
              <a:t>W           </a:t>
            </a:r>
            <a:r>
              <a:rPr lang="en-US" sz="3600" dirty="0" smtClean="0"/>
              <a:t> </a:t>
            </a:r>
            <a:r>
              <a:rPr lang="en-US" sz="3600" i="1" dirty="0" smtClean="0"/>
              <a:t>Dwarf Star</a:t>
            </a:r>
            <a:endParaRPr lang="en-US" sz="3600" dirty="0"/>
          </a:p>
        </p:txBody>
      </p:sp>
      <p:sp>
        <p:nvSpPr>
          <p:cNvPr id="8" name="Content Placeholder 2"/>
          <p:cNvSpPr>
            <a:spLocks noGrp="1"/>
          </p:cNvSpPr>
          <p:nvPr>
            <p:ph sz="half" idx="1"/>
          </p:nvPr>
        </p:nvSpPr>
        <p:spPr>
          <a:xfrm>
            <a:off x="4220308" y="4634092"/>
            <a:ext cx="4024917" cy="817137"/>
          </a:xfrm>
        </p:spPr>
        <p:txBody>
          <a:bodyPr>
            <a:normAutofit/>
          </a:bodyPr>
          <a:lstStyle/>
          <a:p>
            <a:r>
              <a:rPr lang="en-US" sz="3200" b="1" u="sng" dirty="0" smtClean="0"/>
              <a:t>B                  </a:t>
            </a:r>
            <a:r>
              <a:rPr lang="en-US" sz="3200" b="1" dirty="0" smtClean="0"/>
              <a:t> </a:t>
            </a:r>
            <a:r>
              <a:rPr lang="en-US" sz="3200" b="1" u="sng" dirty="0" smtClean="0"/>
              <a:t>H             </a:t>
            </a:r>
            <a:r>
              <a:rPr lang="en-US" sz="800" b="1" u="sng" dirty="0" smtClean="0"/>
              <a:t> .     </a:t>
            </a:r>
            <a:endParaRPr lang="en-US" sz="800" b="1" u="sng" dirty="0"/>
          </a:p>
        </p:txBody>
      </p:sp>
      <p:pic>
        <p:nvPicPr>
          <p:cNvPr id="9" name="Picture 8" descr="star_dwarf_5.jpeg"/>
          <p:cNvPicPr>
            <a:picLocks noChangeAspect="1"/>
          </p:cNvPicPr>
          <p:nvPr/>
        </p:nvPicPr>
        <p:blipFill>
          <a:blip r:embed="rId2"/>
          <a:stretch>
            <a:fillRect/>
          </a:stretch>
        </p:blipFill>
        <p:spPr>
          <a:xfrm>
            <a:off x="5302725" y="655656"/>
            <a:ext cx="3261349" cy="1833762"/>
          </a:xfrm>
          <a:prstGeom prst="rect">
            <a:avLst/>
          </a:prstGeom>
        </p:spPr>
      </p:pic>
      <p:pic>
        <p:nvPicPr>
          <p:cNvPr id="10" name="Picture 9" descr="188391main_96706main_CLOSEUPpre_burst_lg.jpg"/>
          <p:cNvPicPr>
            <a:picLocks noChangeAspect="1"/>
          </p:cNvPicPr>
          <p:nvPr/>
        </p:nvPicPr>
        <p:blipFill>
          <a:blip r:embed="rId3"/>
          <a:stretch>
            <a:fillRect/>
          </a:stretch>
        </p:blipFill>
        <p:spPr>
          <a:xfrm>
            <a:off x="5744304" y="2745690"/>
            <a:ext cx="2796197" cy="1888404"/>
          </a:xfrm>
          <a:prstGeom prst="rect">
            <a:avLst/>
          </a:prstGeom>
        </p:spPr>
      </p:pic>
      <p:pic>
        <p:nvPicPr>
          <p:cNvPr id="11" name="Picture 10" descr="Supermassive_black_hole.jpeg"/>
          <p:cNvPicPr>
            <a:picLocks noChangeAspect="1"/>
          </p:cNvPicPr>
          <p:nvPr/>
        </p:nvPicPr>
        <p:blipFill>
          <a:blip r:embed="rId4"/>
          <a:stretch>
            <a:fillRect/>
          </a:stretch>
        </p:blipFill>
        <p:spPr>
          <a:xfrm>
            <a:off x="457200" y="3657050"/>
            <a:ext cx="3763108" cy="282233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Death, three ways</a:t>
            </a:r>
            <a:r>
              <a:rPr lang="en-US" dirty="0" smtClean="0"/>
              <a:t>... </a:t>
            </a:r>
            <a:endParaRPr lang="en-US" dirty="0"/>
          </a:p>
        </p:txBody>
      </p:sp>
      <p:sp>
        <p:nvSpPr>
          <p:cNvPr id="6" name="Content Placeholder 2"/>
          <p:cNvSpPr>
            <a:spLocks noGrp="1"/>
          </p:cNvSpPr>
          <p:nvPr>
            <p:ph sz="half" idx="1"/>
          </p:nvPr>
        </p:nvSpPr>
        <p:spPr>
          <a:xfrm>
            <a:off x="984726" y="2740710"/>
            <a:ext cx="5599720" cy="854268"/>
          </a:xfrm>
        </p:spPr>
        <p:txBody>
          <a:bodyPr>
            <a:normAutofit/>
          </a:bodyPr>
          <a:lstStyle/>
          <a:p>
            <a:r>
              <a:rPr lang="en-US" sz="3600" b="1" u="sng" dirty="0" smtClean="0"/>
              <a:t>Neutron </a:t>
            </a:r>
            <a:r>
              <a:rPr lang="en-US" sz="3600" b="1" dirty="0" smtClean="0"/>
              <a:t>star or </a:t>
            </a:r>
            <a:r>
              <a:rPr lang="en-US" sz="3600" b="1" u="sng" dirty="0" smtClean="0"/>
              <a:t>Pulsar</a:t>
            </a:r>
            <a:r>
              <a:rPr lang="en-US" sz="1050" b="1" u="sng" dirty="0" smtClean="0"/>
              <a:t>.</a:t>
            </a:r>
            <a:endParaRPr lang="en-US" sz="1050" b="1" u="sng" dirty="0"/>
          </a:p>
        </p:txBody>
      </p:sp>
      <p:sp>
        <p:nvSpPr>
          <p:cNvPr id="7" name="Content Placeholder 2"/>
          <p:cNvSpPr>
            <a:spLocks noGrp="1"/>
          </p:cNvSpPr>
          <p:nvPr>
            <p:ph sz="half" idx="1"/>
          </p:nvPr>
        </p:nvSpPr>
        <p:spPr>
          <a:xfrm>
            <a:off x="1297333" y="1654911"/>
            <a:ext cx="4173413" cy="775893"/>
          </a:xfrm>
        </p:spPr>
        <p:txBody>
          <a:bodyPr>
            <a:normAutofit/>
          </a:bodyPr>
          <a:lstStyle/>
          <a:p>
            <a:r>
              <a:rPr lang="en-US" sz="3600" b="1" u="sng" dirty="0" smtClean="0"/>
              <a:t>White </a:t>
            </a:r>
            <a:r>
              <a:rPr lang="en-US" sz="3600" dirty="0" smtClean="0"/>
              <a:t> </a:t>
            </a:r>
            <a:r>
              <a:rPr lang="en-US" sz="3600" i="1" dirty="0" smtClean="0"/>
              <a:t>Dwarf Star</a:t>
            </a:r>
            <a:endParaRPr lang="en-US" sz="3600" dirty="0"/>
          </a:p>
        </p:txBody>
      </p:sp>
      <p:sp>
        <p:nvSpPr>
          <p:cNvPr id="8" name="Content Placeholder 2"/>
          <p:cNvSpPr>
            <a:spLocks noGrp="1"/>
          </p:cNvSpPr>
          <p:nvPr>
            <p:ph sz="half" idx="1"/>
          </p:nvPr>
        </p:nvSpPr>
        <p:spPr>
          <a:xfrm>
            <a:off x="4220308" y="5042661"/>
            <a:ext cx="4923692" cy="1131493"/>
          </a:xfrm>
        </p:spPr>
        <p:txBody>
          <a:bodyPr>
            <a:noAutofit/>
          </a:bodyPr>
          <a:lstStyle/>
          <a:p>
            <a:r>
              <a:rPr lang="en-US" sz="3600" b="1" u="sng" dirty="0" smtClean="0"/>
              <a:t>Black</a:t>
            </a:r>
            <a:r>
              <a:rPr lang="en-US" sz="3600" b="1" dirty="0" smtClean="0"/>
              <a:t> </a:t>
            </a:r>
            <a:r>
              <a:rPr lang="en-US" sz="3600" b="1" u="sng" dirty="0" smtClean="0"/>
              <a:t>Hole     </a:t>
            </a:r>
            <a:endParaRPr lang="en-US" sz="3600" b="1" u="sng" dirty="0"/>
          </a:p>
        </p:txBody>
      </p:sp>
      <p:pic>
        <p:nvPicPr>
          <p:cNvPr id="9" name="Picture 8" descr="star_dwarf_5.jpeg"/>
          <p:cNvPicPr>
            <a:picLocks noChangeAspect="1"/>
          </p:cNvPicPr>
          <p:nvPr/>
        </p:nvPicPr>
        <p:blipFill>
          <a:blip r:embed="rId2"/>
          <a:stretch>
            <a:fillRect/>
          </a:stretch>
        </p:blipFill>
        <p:spPr>
          <a:xfrm>
            <a:off x="5302725" y="655656"/>
            <a:ext cx="3261349" cy="1833762"/>
          </a:xfrm>
          <a:prstGeom prst="rect">
            <a:avLst/>
          </a:prstGeom>
        </p:spPr>
      </p:pic>
      <p:pic>
        <p:nvPicPr>
          <p:cNvPr id="10" name="Picture 9" descr="188391main_96706main_CLOSEUPpre_burst_lg.jpg"/>
          <p:cNvPicPr>
            <a:picLocks noChangeAspect="1"/>
          </p:cNvPicPr>
          <p:nvPr/>
        </p:nvPicPr>
        <p:blipFill>
          <a:blip r:embed="rId3"/>
          <a:stretch>
            <a:fillRect/>
          </a:stretch>
        </p:blipFill>
        <p:spPr>
          <a:xfrm>
            <a:off x="5744304" y="2745690"/>
            <a:ext cx="2796197" cy="1888404"/>
          </a:xfrm>
          <a:prstGeom prst="rect">
            <a:avLst/>
          </a:prstGeom>
        </p:spPr>
      </p:pic>
      <p:pic>
        <p:nvPicPr>
          <p:cNvPr id="11" name="Picture 10" descr="Supermassive_black_hole.jpeg"/>
          <p:cNvPicPr>
            <a:picLocks noChangeAspect="1"/>
          </p:cNvPicPr>
          <p:nvPr/>
        </p:nvPicPr>
        <p:blipFill>
          <a:blip r:embed="rId4"/>
          <a:stretch>
            <a:fillRect/>
          </a:stretch>
        </p:blipFill>
        <p:spPr>
          <a:xfrm>
            <a:off x="457200" y="3657050"/>
            <a:ext cx="3763108" cy="282233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Dwarf Stars</a:t>
            </a:r>
            <a:endParaRPr lang="en-US" dirty="0"/>
          </a:p>
        </p:txBody>
      </p:sp>
      <p:pic>
        <p:nvPicPr>
          <p:cNvPr id="5" name="Content Placeholder 4" descr="white_dwarf_by_i3a12c1.jpg"/>
          <p:cNvPicPr>
            <a:picLocks noGrp="1" noChangeAspect="1"/>
          </p:cNvPicPr>
          <p:nvPr>
            <p:ph sz="half" idx="1"/>
          </p:nvPr>
        </p:nvPicPr>
        <p:blipFill>
          <a:blip r:embed="rId2"/>
          <a:srcRect t="-42343" b="-42343"/>
          <a:stretch>
            <a:fillRect/>
          </a:stretch>
        </p:blipFill>
        <p:spPr>
          <a:xfrm>
            <a:off x="0" y="0"/>
            <a:ext cx="4648200" cy="7405077"/>
          </a:xfrm>
        </p:spPr>
      </p:pic>
      <p:sp>
        <p:nvSpPr>
          <p:cNvPr id="4" name="Content Placeholder 3"/>
          <p:cNvSpPr>
            <a:spLocks noGrp="1"/>
          </p:cNvSpPr>
          <p:nvPr>
            <p:ph sz="half" idx="2"/>
          </p:nvPr>
        </p:nvSpPr>
        <p:spPr>
          <a:xfrm>
            <a:off x="4648200" y="1152770"/>
            <a:ext cx="4038600" cy="4973394"/>
          </a:xfrm>
        </p:spPr>
        <p:txBody>
          <a:bodyPr>
            <a:normAutofit fontScale="92500" lnSpcReduction="20000"/>
          </a:bodyPr>
          <a:lstStyle/>
          <a:p>
            <a:r>
              <a:rPr lang="en-US" dirty="0" smtClean="0"/>
              <a:t>W</a:t>
            </a:r>
            <a:r>
              <a:rPr lang="en-US" u="sng" dirty="0" smtClean="0"/>
              <a:t>       </a:t>
            </a:r>
            <a:r>
              <a:rPr lang="en-US" dirty="0" smtClean="0"/>
              <a:t> Dwarf Stars: have a mass of </a:t>
            </a:r>
            <a:r>
              <a:rPr lang="en-US" u="sng" dirty="0" smtClean="0"/>
              <a:t>   </a:t>
            </a:r>
            <a:r>
              <a:rPr lang="en-US" dirty="0" smtClean="0"/>
              <a:t> solar masses or less (&lt;8M) </a:t>
            </a:r>
          </a:p>
          <a:p>
            <a:r>
              <a:rPr lang="en-US" dirty="0" smtClean="0"/>
              <a:t>Loose their outer shell by solar </a:t>
            </a:r>
            <a:r>
              <a:rPr lang="en-US" u="sng" dirty="0" err="1" smtClean="0"/>
              <a:t>w</a:t>
            </a:r>
            <a:r>
              <a:rPr lang="en-US" u="sng" dirty="0" smtClean="0"/>
              <a:t>        </a:t>
            </a:r>
            <a:r>
              <a:rPr lang="en-US" dirty="0" smtClean="0"/>
              <a:t> that develop, last for about 100,000 years.</a:t>
            </a:r>
          </a:p>
          <a:p>
            <a:r>
              <a:rPr lang="en-US" dirty="0" smtClean="0"/>
              <a:t>Core of </a:t>
            </a:r>
            <a:r>
              <a:rPr lang="en-US" u="sng" dirty="0" smtClean="0"/>
              <a:t>C                     </a:t>
            </a:r>
            <a:r>
              <a:rPr lang="en-US" dirty="0" smtClean="0"/>
              <a:t> and </a:t>
            </a:r>
            <a:r>
              <a:rPr lang="en-US" u="sng" dirty="0" smtClean="0"/>
              <a:t>O            </a:t>
            </a:r>
            <a:r>
              <a:rPr lang="en-US" dirty="0" smtClean="0"/>
              <a:t> is exposed, being very hot, glows, ionizing the blown off </a:t>
            </a:r>
            <a:r>
              <a:rPr lang="en-US" u="sng" dirty="0" err="1" smtClean="0"/>
              <a:t>g</a:t>
            </a:r>
            <a:r>
              <a:rPr lang="en-US" u="sng" dirty="0" smtClean="0"/>
              <a:t>         </a:t>
            </a:r>
            <a:r>
              <a:rPr lang="en-US" dirty="0" smtClean="0"/>
              <a:t> and </a:t>
            </a:r>
            <a:r>
              <a:rPr lang="en-US" u="sng" dirty="0" err="1" smtClean="0"/>
              <a:t>d</a:t>
            </a:r>
            <a:r>
              <a:rPr lang="en-US" u="sng" dirty="0" smtClean="0"/>
              <a:t>         </a:t>
            </a:r>
            <a:r>
              <a:rPr lang="en-US" dirty="0" smtClean="0"/>
              <a:t>, shows a </a:t>
            </a:r>
            <a:r>
              <a:rPr lang="en-US" u="sng" dirty="0" err="1" smtClean="0"/>
              <a:t>p</a:t>
            </a:r>
            <a:r>
              <a:rPr lang="en-US" u="sng" dirty="0" smtClean="0"/>
              <a:t>               </a:t>
            </a:r>
            <a:r>
              <a:rPr lang="en-US" dirty="0" smtClean="0"/>
              <a:t> nebula around the white dwarf star. </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Dwarf Stars</a:t>
            </a:r>
            <a:endParaRPr lang="en-US" dirty="0"/>
          </a:p>
        </p:txBody>
      </p:sp>
      <p:sp>
        <p:nvSpPr>
          <p:cNvPr id="4" name="Content Placeholder 3"/>
          <p:cNvSpPr>
            <a:spLocks noGrp="1"/>
          </p:cNvSpPr>
          <p:nvPr>
            <p:ph sz="half" idx="2"/>
          </p:nvPr>
        </p:nvSpPr>
        <p:spPr>
          <a:xfrm>
            <a:off x="4648200" y="1152770"/>
            <a:ext cx="4038600" cy="4973394"/>
          </a:xfrm>
        </p:spPr>
        <p:txBody>
          <a:bodyPr>
            <a:normAutofit fontScale="92500" lnSpcReduction="20000"/>
          </a:bodyPr>
          <a:lstStyle/>
          <a:p>
            <a:r>
              <a:rPr lang="en-US" u="sng" dirty="0" smtClean="0"/>
              <a:t>White</a:t>
            </a:r>
            <a:r>
              <a:rPr lang="en-US" dirty="0" smtClean="0"/>
              <a:t> Dwarf Stars: have a mass of </a:t>
            </a:r>
            <a:r>
              <a:rPr lang="en-US" u="sng" dirty="0" smtClean="0"/>
              <a:t>8</a:t>
            </a:r>
            <a:r>
              <a:rPr lang="en-US" dirty="0" smtClean="0"/>
              <a:t> solar masses or less (&lt;8M) </a:t>
            </a:r>
          </a:p>
          <a:p>
            <a:r>
              <a:rPr lang="en-US" dirty="0" smtClean="0"/>
              <a:t>Loose their outer shell by solar </a:t>
            </a:r>
            <a:r>
              <a:rPr lang="en-US" u="sng" dirty="0" smtClean="0"/>
              <a:t>winds</a:t>
            </a:r>
            <a:r>
              <a:rPr lang="en-US" dirty="0" smtClean="0"/>
              <a:t> that develop, last for about 100,000 years.</a:t>
            </a:r>
          </a:p>
          <a:p>
            <a:r>
              <a:rPr lang="en-US" dirty="0" smtClean="0"/>
              <a:t>Core of </a:t>
            </a:r>
            <a:r>
              <a:rPr lang="en-US" u="sng" dirty="0" smtClean="0"/>
              <a:t>Carbon</a:t>
            </a:r>
            <a:r>
              <a:rPr lang="en-US" dirty="0" smtClean="0"/>
              <a:t> and </a:t>
            </a:r>
            <a:r>
              <a:rPr lang="en-US" u="sng" dirty="0" smtClean="0"/>
              <a:t>Oxygen</a:t>
            </a:r>
            <a:r>
              <a:rPr lang="en-US" dirty="0" smtClean="0"/>
              <a:t> is exposed, being very hot, glows, ionizing the blown off </a:t>
            </a:r>
            <a:r>
              <a:rPr lang="en-US" u="sng" dirty="0" smtClean="0"/>
              <a:t>gas</a:t>
            </a:r>
            <a:r>
              <a:rPr lang="en-US" dirty="0" smtClean="0"/>
              <a:t> and </a:t>
            </a:r>
            <a:r>
              <a:rPr lang="en-US" u="sng" dirty="0" smtClean="0"/>
              <a:t>dust</a:t>
            </a:r>
            <a:r>
              <a:rPr lang="en-US" dirty="0" smtClean="0"/>
              <a:t>, shows a </a:t>
            </a:r>
            <a:r>
              <a:rPr lang="en-US" u="sng" dirty="0" smtClean="0"/>
              <a:t>planetary</a:t>
            </a:r>
            <a:r>
              <a:rPr lang="en-US" dirty="0" smtClean="0"/>
              <a:t> nebula around the white dwarf star. </a:t>
            </a:r>
          </a:p>
          <a:p>
            <a:endParaRPr lang="en-US" dirty="0"/>
          </a:p>
        </p:txBody>
      </p:sp>
      <p:pic>
        <p:nvPicPr>
          <p:cNvPr id="7" name="Content Placeholder 6" descr="ngc6751c.jpg"/>
          <p:cNvPicPr>
            <a:picLocks noGrp="1" noChangeAspect="1"/>
          </p:cNvPicPr>
          <p:nvPr>
            <p:ph sz="half" idx="1"/>
          </p:nvPr>
        </p:nvPicPr>
        <p:blipFill>
          <a:blip r:embed="rId2"/>
          <a:srcRect l="-3398" r="-3398"/>
          <a:stretch>
            <a:fillRect/>
          </a:stretch>
        </p:blipFill>
        <p:spPr>
          <a:xfrm>
            <a:off x="294297" y="1417638"/>
            <a:ext cx="4353903" cy="4879316"/>
          </a:xfr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Supernova</a:t>
            </a:r>
            <a:endParaRPr lang="en-US" b="1" dirty="0"/>
          </a:p>
        </p:txBody>
      </p:sp>
      <p:pic>
        <p:nvPicPr>
          <p:cNvPr id="5" name="Content Placeholder 4" descr="Keplers_supernova.jpg"/>
          <p:cNvPicPr>
            <a:picLocks noGrp="1" noChangeAspect="1"/>
          </p:cNvPicPr>
          <p:nvPr>
            <p:ph sz="half" idx="1"/>
          </p:nvPr>
        </p:nvPicPr>
        <p:blipFill>
          <a:blip r:embed="rId3"/>
          <a:srcRect t="-20042" b="-20042"/>
          <a:stretch>
            <a:fillRect/>
          </a:stretch>
        </p:blipFill>
        <p:spPr>
          <a:xfrm>
            <a:off x="457200" y="1055078"/>
            <a:ext cx="4038600" cy="5802922"/>
          </a:xfrm>
        </p:spPr>
      </p:pic>
      <p:sp>
        <p:nvSpPr>
          <p:cNvPr id="4" name="Content Placeholder 3"/>
          <p:cNvSpPr>
            <a:spLocks noGrp="1"/>
          </p:cNvSpPr>
          <p:nvPr>
            <p:ph sz="half" idx="2"/>
          </p:nvPr>
        </p:nvSpPr>
        <p:spPr/>
        <p:txBody>
          <a:bodyPr>
            <a:normAutofit/>
          </a:bodyPr>
          <a:lstStyle/>
          <a:p>
            <a:r>
              <a:rPr lang="en-US" sz="3600" dirty="0" smtClean="0"/>
              <a:t>Stars with mass around </a:t>
            </a:r>
            <a:r>
              <a:rPr lang="en-US" sz="3600" u="sng" dirty="0" smtClean="0"/>
              <a:t>8-25 </a:t>
            </a:r>
            <a:r>
              <a:rPr lang="en-US" sz="3600" dirty="0" smtClean="0"/>
              <a:t>M collapse and </a:t>
            </a:r>
            <a:r>
              <a:rPr lang="en-US" sz="3600" u="sng" dirty="0" smtClean="0"/>
              <a:t>explode</a:t>
            </a:r>
            <a:r>
              <a:rPr lang="en-US" sz="3600" dirty="0" smtClean="0"/>
              <a:t> in a </a:t>
            </a:r>
            <a:r>
              <a:rPr lang="en-US" sz="3600" u="sng" dirty="0" smtClean="0"/>
              <a:t>supernova</a:t>
            </a:r>
            <a:r>
              <a:rPr lang="en-US" sz="3600" dirty="0" smtClean="0"/>
              <a:t>. They are so </a:t>
            </a:r>
            <a:r>
              <a:rPr lang="en-US" sz="3600" u="sng" dirty="0" smtClean="0"/>
              <a:t>bright</a:t>
            </a:r>
            <a:r>
              <a:rPr lang="en-US" sz="3600" dirty="0" smtClean="0"/>
              <a:t> they can be seen in other galaxies. </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Supernova</a:t>
            </a:r>
            <a:endParaRPr lang="en-US" b="1" dirty="0"/>
          </a:p>
        </p:txBody>
      </p:sp>
      <p:pic>
        <p:nvPicPr>
          <p:cNvPr id="5" name="Content Placeholder 4" descr="Keplers_supernova.jpg"/>
          <p:cNvPicPr>
            <a:picLocks noGrp="1" noChangeAspect="1"/>
          </p:cNvPicPr>
          <p:nvPr>
            <p:ph sz="half" idx="1"/>
          </p:nvPr>
        </p:nvPicPr>
        <p:blipFill>
          <a:blip r:embed="rId3"/>
          <a:srcRect t="-20042" b="-20042"/>
          <a:stretch>
            <a:fillRect/>
          </a:stretch>
        </p:blipFill>
        <p:spPr>
          <a:xfrm>
            <a:off x="457200" y="1055078"/>
            <a:ext cx="4038600" cy="5802922"/>
          </a:xfrm>
        </p:spPr>
      </p:pic>
      <p:sp>
        <p:nvSpPr>
          <p:cNvPr id="4" name="Content Placeholder 3"/>
          <p:cNvSpPr>
            <a:spLocks noGrp="1"/>
          </p:cNvSpPr>
          <p:nvPr>
            <p:ph sz="half" idx="2"/>
          </p:nvPr>
        </p:nvSpPr>
        <p:spPr/>
        <p:txBody>
          <a:bodyPr>
            <a:normAutofit/>
          </a:bodyPr>
          <a:lstStyle/>
          <a:p>
            <a:r>
              <a:rPr lang="en-US" sz="3600" dirty="0" smtClean="0"/>
              <a:t>Stars with mass around </a:t>
            </a:r>
            <a:r>
              <a:rPr lang="en-US" sz="3600" u="sng" dirty="0" smtClean="0"/>
              <a:t>8-25 </a:t>
            </a:r>
            <a:r>
              <a:rPr lang="en-US" sz="3600" dirty="0" smtClean="0"/>
              <a:t>M collapse and </a:t>
            </a:r>
            <a:r>
              <a:rPr lang="en-US" sz="3600" u="sng" dirty="0" smtClean="0"/>
              <a:t>explode</a:t>
            </a:r>
            <a:r>
              <a:rPr lang="en-US" sz="3600" dirty="0" smtClean="0"/>
              <a:t> in a </a:t>
            </a:r>
            <a:r>
              <a:rPr lang="en-US" sz="3600" u="sng" dirty="0" smtClean="0"/>
              <a:t>supernova</a:t>
            </a:r>
            <a:r>
              <a:rPr lang="en-US" sz="3600" dirty="0" smtClean="0"/>
              <a:t>. They are so </a:t>
            </a:r>
            <a:r>
              <a:rPr lang="en-US" sz="3600" u="sng" dirty="0" smtClean="0"/>
              <a:t>bright</a:t>
            </a:r>
            <a:r>
              <a:rPr lang="en-US" sz="3600" dirty="0" smtClean="0"/>
              <a:t> they can be seen in other galaxies. </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024"/>
            <a:ext cx="8229600" cy="1143000"/>
          </a:xfrm>
        </p:spPr>
        <p:txBody>
          <a:bodyPr/>
          <a:lstStyle/>
          <a:p>
            <a:r>
              <a:rPr lang="en-US" dirty="0" smtClean="0"/>
              <a:t>It all starts with Gravity</a:t>
            </a:r>
            <a:endParaRPr lang="en-US" dirty="0"/>
          </a:p>
        </p:txBody>
      </p:sp>
      <p:pic>
        <p:nvPicPr>
          <p:cNvPr id="9" name="Content Placeholder 8" descr="gas-and-dust-in-orion-nebula_i-G-61-6157-CCXG100Z.jpg"/>
          <p:cNvPicPr>
            <a:picLocks noGrp="1" noChangeAspect="1"/>
          </p:cNvPicPr>
          <p:nvPr>
            <p:ph sz="half" idx="1"/>
          </p:nvPr>
        </p:nvPicPr>
        <p:blipFill>
          <a:blip r:embed="rId3"/>
          <a:srcRect t="-24659" b="-24659"/>
          <a:stretch>
            <a:fillRect/>
          </a:stretch>
        </p:blipFill>
        <p:spPr>
          <a:xfrm>
            <a:off x="457200" y="547082"/>
            <a:ext cx="4038600" cy="6564922"/>
          </a:xfrm>
        </p:spPr>
      </p:pic>
      <p:sp>
        <p:nvSpPr>
          <p:cNvPr id="4" name="Content Placeholder 3"/>
          <p:cNvSpPr>
            <a:spLocks noGrp="1"/>
          </p:cNvSpPr>
          <p:nvPr>
            <p:ph sz="half" idx="2"/>
          </p:nvPr>
        </p:nvSpPr>
        <p:spPr/>
        <p:txBody>
          <a:bodyPr>
            <a:normAutofit lnSpcReduction="10000"/>
          </a:bodyPr>
          <a:lstStyle/>
          <a:p>
            <a:endParaRPr lang="en-US" dirty="0" smtClean="0"/>
          </a:p>
          <a:p>
            <a:endParaRPr lang="en-US" dirty="0" smtClean="0"/>
          </a:p>
          <a:p>
            <a:endParaRPr lang="en-US" dirty="0" smtClean="0"/>
          </a:p>
          <a:p>
            <a:r>
              <a:rPr lang="en-US" dirty="0" smtClean="0"/>
              <a:t>Gases (ex: ____) and Dust (ex:_____) start to clump together. </a:t>
            </a:r>
          </a:p>
          <a:p>
            <a:r>
              <a:rPr lang="en-US" dirty="0" smtClean="0"/>
              <a:t>Gravity: </a:t>
            </a:r>
            <a:r>
              <a:rPr lang="en-US" b="1" u="sng" dirty="0" smtClean="0"/>
              <a:t>N__________</a:t>
            </a:r>
            <a:r>
              <a:rPr lang="en-US" dirty="0" smtClean="0"/>
              <a:t>  law: All particles </a:t>
            </a:r>
            <a:r>
              <a:rPr lang="en-US" b="1" u="sng" dirty="0" smtClean="0"/>
              <a:t>exert a                             </a:t>
            </a:r>
            <a:r>
              <a:rPr lang="en-US" sz="800" b="1" u="sng" dirty="0" smtClean="0"/>
              <a:t>.</a:t>
            </a:r>
            <a:r>
              <a:rPr lang="en-US" b="1" u="sng" dirty="0" smtClean="0"/>
              <a:t> on all other objects.</a:t>
            </a:r>
            <a:endParaRPr lang="en-US" dirty="0"/>
          </a:p>
        </p:txBody>
      </p:sp>
      <p:pic>
        <p:nvPicPr>
          <p:cNvPr id="10" name="Picture 9" descr="deplete2.gif"/>
          <p:cNvPicPr>
            <a:picLocks noChangeAspect="1"/>
          </p:cNvPicPr>
          <p:nvPr/>
        </p:nvPicPr>
        <p:blipFill>
          <a:blip r:embed="rId4"/>
          <a:stretch>
            <a:fillRect/>
          </a:stretch>
        </p:blipFill>
        <p:spPr>
          <a:xfrm>
            <a:off x="5060464" y="1222258"/>
            <a:ext cx="3528646" cy="183293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Neutron Star</a:t>
            </a:r>
            <a:endParaRPr lang="en-US" dirty="0"/>
          </a:p>
        </p:txBody>
      </p:sp>
      <p:pic>
        <p:nvPicPr>
          <p:cNvPr id="5" name="Content Placeholder 4" descr="Unknown.jpeg"/>
          <p:cNvPicPr>
            <a:picLocks noGrp="1" noChangeAspect="1"/>
          </p:cNvPicPr>
          <p:nvPr>
            <p:ph sz="half" idx="1"/>
          </p:nvPr>
        </p:nvPicPr>
        <p:blipFill>
          <a:blip r:embed="rId3"/>
          <a:srcRect t="-19973" b="-19973"/>
          <a:stretch>
            <a:fillRect/>
          </a:stretch>
        </p:blipFill>
        <p:spPr>
          <a:xfrm>
            <a:off x="457200" y="976924"/>
            <a:ext cx="4038600" cy="5881076"/>
          </a:xfrm>
        </p:spPr>
      </p:pic>
      <p:sp>
        <p:nvSpPr>
          <p:cNvPr id="4" name="Content Placeholder 3"/>
          <p:cNvSpPr>
            <a:spLocks noGrp="1"/>
          </p:cNvSpPr>
          <p:nvPr>
            <p:ph sz="half" idx="2"/>
          </p:nvPr>
        </p:nvSpPr>
        <p:spPr>
          <a:xfrm>
            <a:off x="4530972" y="1241796"/>
            <a:ext cx="4495800" cy="5616204"/>
          </a:xfrm>
        </p:spPr>
        <p:txBody>
          <a:bodyPr>
            <a:noAutofit/>
          </a:bodyPr>
          <a:lstStyle/>
          <a:p>
            <a:r>
              <a:rPr lang="en-US" sz="3000" dirty="0" smtClean="0"/>
              <a:t>A </a:t>
            </a:r>
            <a:r>
              <a:rPr lang="en-US" sz="3000" u="sng" dirty="0" err="1" smtClean="0"/>
              <a:t>n</a:t>
            </a:r>
            <a:r>
              <a:rPr lang="en-US" sz="3000" u="sng" dirty="0" smtClean="0"/>
              <a:t>                    </a:t>
            </a:r>
            <a:r>
              <a:rPr lang="en-US" sz="3000" dirty="0" smtClean="0"/>
              <a:t> star is left after a supernova.  </a:t>
            </a:r>
          </a:p>
          <a:p>
            <a:r>
              <a:rPr lang="en-US" sz="3000" dirty="0" smtClean="0"/>
              <a:t>Protons combine with electrons to produce neutrons in the core.  </a:t>
            </a:r>
          </a:p>
          <a:p>
            <a:r>
              <a:rPr lang="en-US" sz="3000" dirty="0" smtClean="0"/>
              <a:t>This creates a supernova </a:t>
            </a:r>
            <a:r>
              <a:rPr lang="en-US" sz="3000" u="sng" dirty="0" err="1" smtClean="0"/>
              <a:t>r</a:t>
            </a:r>
            <a:r>
              <a:rPr lang="en-US" sz="3000" u="sng" dirty="0" smtClean="0"/>
              <a:t>                      </a:t>
            </a:r>
            <a:r>
              <a:rPr lang="en-US" sz="3000" dirty="0" smtClean="0"/>
              <a:t>, a luminous nebula of gas and dust.</a:t>
            </a:r>
          </a:p>
          <a:p>
            <a:r>
              <a:rPr lang="en-US" sz="3000" dirty="0" smtClean="0"/>
              <a:t> The remaining star size can be about </a:t>
            </a:r>
            <a:r>
              <a:rPr lang="en-US" sz="3000" u="sng" dirty="0" smtClean="0"/>
              <a:t>     -      </a:t>
            </a:r>
            <a:r>
              <a:rPr lang="en-US" sz="3000" dirty="0" smtClean="0"/>
              <a:t>km across. </a:t>
            </a:r>
            <a:endParaRPr lang="en-US" sz="3000" dirty="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Neutron Star</a:t>
            </a:r>
            <a:endParaRPr lang="en-US" dirty="0"/>
          </a:p>
        </p:txBody>
      </p:sp>
      <p:sp>
        <p:nvSpPr>
          <p:cNvPr id="4" name="Content Placeholder 3"/>
          <p:cNvSpPr>
            <a:spLocks noGrp="1"/>
          </p:cNvSpPr>
          <p:nvPr>
            <p:ph sz="half" idx="2"/>
          </p:nvPr>
        </p:nvSpPr>
        <p:spPr>
          <a:xfrm>
            <a:off x="4530972" y="1241796"/>
            <a:ext cx="4495800" cy="5616204"/>
          </a:xfrm>
        </p:spPr>
        <p:txBody>
          <a:bodyPr>
            <a:noAutofit/>
          </a:bodyPr>
          <a:lstStyle/>
          <a:p>
            <a:r>
              <a:rPr lang="en-US" sz="3000" dirty="0" smtClean="0"/>
              <a:t>A </a:t>
            </a:r>
            <a:r>
              <a:rPr lang="en-US" sz="3000" u="sng" dirty="0" smtClean="0"/>
              <a:t>neutron</a:t>
            </a:r>
            <a:r>
              <a:rPr lang="en-US" sz="3000" dirty="0" smtClean="0"/>
              <a:t> star is left behind after a supernova.  </a:t>
            </a:r>
          </a:p>
          <a:p>
            <a:r>
              <a:rPr lang="en-US" sz="3000" dirty="0" smtClean="0"/>
              <a:t>Protons combine with electrons to produce neutrons in the core.  </a:t>
            </a:r>
          </a:p>
          <a:p>
            <a:r>
              <a:rPr lang="en-US" sz="3000" dirty="0" smtClean="0"/>
              <a:t>This creates a supernova </a:t>
            </a:r>
            <a:r>
              <a:rPr lang="en-US" sz="3000" u="sng" dirty="0" smtClean="0"/>
              <a:t>remnant</a:t>
            </a:r>
            <a:r>
              <a:rPr lang="en-US" sz="3000" dirty="0" smtClean="0"/>
              <a:t>, a luminous nebula of gas and dust.</a:t>
            </a:r>
          </a:p>
          <a:p>
            <a:r>
              <a:rPr lang="en-US" sz="3000" dirty="0" smtClean="0"/>
              <a:t> The remaining star size can be about </a:t>
            </a:r>
            <a:r>
              <a:rPr lang="en-US" sz="3000" u="sng" dirty="0" smtClean="0"/>
              <a:t>10-15 </a:t>
            </a:r>
            <a:r>
              <a:rPr lang="en-US" sz="3000" dirty="0" smtClean="0"/>
              <a:t>km across. </a:t>
            </a:r>
            <a:endParaRPr lang="en-US" sz="3000" dirty="0"/>
          </a:p>
        </p:txBody>
      </p:sp>
      <p:pic>
        <p:nvPicPr>
          <p:cNvPr id="7" name="Content Placeholder 6" descr="sn1006c.jpg"/>
          <p:cNvPicPr>
            <a:picLocks noGrp="1" noChangeAspect="1"/>
          </p:cNvPicPr>
          <p:nvPr>
            <p:ph sz="half" idx="1"/>
          </p:nvPr>
        </p:nvPicPr>
        <p:blipFill>
          <a:blip r:embed="rId2"/>
          <a:srcRect t="-6034" b="-6034"/>
          <a:stretch>
            <a:fillRect/>
          </a:stretch>
        </p:blipFill>
        <p:spPr>
          <a:xfrm>
            <a:off x="457200" y="898770"/>
            <a:ext cx="4038600" cy="5724768"/>
          </a:xfr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Neutron stars that rotate</a:t>
            </a:r>
            <a:endParaRPr lang="en-US" dirty="0"/>
          </a:p>
        </p:txBody>
      </p:sp>
      <p:pic>
        <p:nvPicPr>
          <p:cNvPr id="5" name="Content Placeholder 4" descr="pulsar3.jpg"/>
          <p:cNvPicPr>
            <a:picLocks noGrp="1" noChangeAspect="1"/>
          </p:cNvPicPr>
          <p:nvPr>
            <p:ph sz="half" idx="1"/>
          </p:nvPr>
        </p:nvPicPr>
        <p:blipFill>
          <a:blip r:embed="rId3"/>
          <a:srcRect t="-24712" b="-24712"/>
          <a:stretch>
            <a:fillRect/>
          </a:stretch>
        </p:blipFill>
        <p:spPr>
          <a:xfrm>
            <a:off x="457200" y="742462"/>
            <a:ext cx="4038600" cy="6115538"/>
          </a:xfrm>
        </p:spPr>
      </p:pic>
      <p:sp>
        <p:nvSpPr>
          <p:cNvPr id="4" name="Content Placeholder 3"/>
          <p:cNvSpPr>
            <a:spLocks noGrp="1"/>
          </p:cNvSpPr>
          <p:nvPr>
            <p:ph sz="half" idx="2"/>
          </p:nvPr>
        </p:nvSpPr>
        <p:spPr/>
        <p:txBody>
          <a:bodyPr>
            <a:noAutofit/>
          </a:bodyPr>
          <a:lstStyle/>
          <a:p>
            <a:r>
              <a:rPr lang="en-US" sz="3400" u="sng" dirty="0" smtClean="0"/>
              <a:t>P            </a:t>
            </a:r>
            <a:r>
              <a:rPr lang="en-US" sz="3400" dirty="0" smtClean="0"/>
              <a:t> are neutron stars that are </a:t>
            </a:r>
            <a:r>
              <a:rPr lang="en-US" sz="3400" u="sng" dirty="0" err="1" smtClean="0"/>
              <a:t>r</a:t>
            </a:r>
            <a:r>
              <a:rPr lang="en-US" sz="3400" u="sng" dirty="0" smtClean="0"/>
              <a:t>           </a:t>
            </a:r>
            <a:r>
              <a:rPr lang="en-US" sz="3400" dirty="0" smtClean="0"/>
              <a:t> at high speeds.</a:t>
            </a:r>
          </a:p>
          <a:p>
            <a:r>
              <a:rPr lang="en-US" sz="3400" dirty="0" smtClean="0"/>
              <a:t>They produce a </a:t>
            </a:r>
            <a:r>
              <a:rPr lang="en-US" sz="3400" u="sng" dirty="0" err="1" smtClean="0"/>
              <a:t>b</a:t>
            </a:r>
            <a:r>
              <a:rPr lang="en-US" sz="3400" u="sng" dirty="0" smtClean="0"/>
              <a:t>       </a:t>
            </a:r>
            <a:r>
              <a:rPr lang="en-US" sz="3400" dirty="0" smtClean="0"/>
              <a:t> of radiation that can </a:t>
            </a:r>
            <a:r>
              <a:rPr lang="en-US" sz="3400" u="sng" dirty="0" err="1" smtClean="0"/>
              <a:t>s</a:t>
            </a:r>
            <a:r>
              <a:rPr lang="en-US" sz="3400" u="sng" dirty="0" smtClean="0"/>
              <a:t>                 </a:t>
            </a:r>
            <a:r>
              <a:rPr lang="en-US" sz="3400" dirty="0" smtClean="0"/>
              <a:t> across Earth’s orbit. </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Neutron stars that rotate</a:t>
            </a:r>
            <a:endParaRPr lang="en-US" dirty="0"/>
          </a:p>
        </p:txBody>
      </p:sp>
      <p:pic>
        <p:nvPicPr>
          <p:cNvPr id="5" name="Content Placeholder 4" descr="pulsar3.jpg"/>
          <p:cNvPicPr>
            <a:picLocks noGrp="1" noChangeAspect="1"/>
          </p:cNvPicPr>
          <p:nvPr>
            <p:ph sz="half" idx="1"/>
          </p:nvPr>
        </p:nvPicPr>
        <p:blipFill>
          <a:blip r:embed="rId3"/>
          <a:srcRect t="-24712" b="-24712"/>
          <a:stretch>
            <a:fillRect/>
          </a:stretch>
        </p:blipFill>
        <p:spPr>
          <a:xfrm>
            <a:off x="457200" y="742462"/>
            <a:ext cx="4038600" cy="6115538"/>
          </a:xfrm>
        </p:spPr>
      </p:pic>
      <p:sp>
        <p:nvSpPr>
          <p:cNvPr id="4" name="Content Placeholder 3"/>
          <p:cNvSpPr>
            <a:spLocks noGrp="1"/>
          </p:cNvSpPr>
          <p:nvPr>
            <p:ph sz="half" idx="2"/>
          </p:nvPr>
        </p:nvSpPr>
        <p:spPr/>
        <p:txBody>
          <a:bodyPr>
            <a:noAutofit/>
          </a:bodyPr>
          <a:lstStyle/>
          <a:p>
            <a:r>
              <a:rPr lang="en-US" sz="3400" u="sng" dirty="0" smtClean="0"/>
              <a:t>Pulsars</a:t>
            </a:r>
            <a:r>
              <a:rPr lang="en-US" sz="3400" dirty="0" smtClean="0"/>
              <a:t> are neutron stars that are </a:t>
            </a:r>
            <a:r>
              <a:rPr lang="en-US" sz="3400" u="sng" dirty="0" smtClean="0"/>
              <a:t>rotating</a:t>
            </a:r>
            <a:r>
              <a:rPr lang="en-US" sz="3400" dirty="0" smtClean="0"/>
              <a:t> at high speeds.</a:t>
            </a:r>
          </a:p>
          <a:p>
            <a:r>
              <a:rPr lang="en-US" sz="3400" dirty="0" smtClean="0"/>
              <a:t>They produce a </a:t>
            </a:r>
            <a:r>
              <a:rPr lang="en-US" sz="3400" u="sng" dirty="0" smtClean="0"/>
              <a:t>beam</a:t>
            </a:r>
            <a:r>
              <a:rPr lang="en-US" sz="3400" dirty="0" smtClean="0"/>
              <a:t> of radiation that can </a:t>
            </a:r>
            <a:r>
              <a:rPr lang="en-US" sz="3400" u="sng" dirty="0" smtClean="0"/>
              <a:t>sweep</a:t>
            </a:r>
            <a:r>
              <a:rPr lang="en-US" sz="3400" dirty="0" smtClean="0"/>
              <a:t> across Earth’s orbit. </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Neutron stars with magnetic fields</a:t>
            </a:r>
            <a:endParaRPr lang="en-US" b="1" dirty="0"/>
          </a:p>
        </p:txBody>
      </p:sp>
      <p:pic>
        <p:nvPicPr>
          <p:cNvPr id="5" name="Content Placeholder 4" descr="formation.jpg"/>
          <p:cNvPicPr>
            <a:picLocks noGrp="1" noChangeAspect="1"/>
          </p:cNvPicPr>
          <p:nvPr>
            <p:ph sz="half" idx="1"/>
          </p:nvPr>
        </p:nvPicPr>
        <p:blipFill>
          <a:blip r:embed="rId2"/>
          <a:srcRect t="-15373" b="-15373"/>
          <a:stretch>
            <a:fillRect/>
          </a:stretch>
        </p:blipFill>
        <p:spPr>
          <a:xfrm>
            <a:off x="457200" y="722924"/>
            <a:ext cx="4446954" cy="6135076"/>
          </a:xfrm>
        </p:spPr>
      </p:pic>
      <p:sp>
        <p:nvSpPr>
          <p:cNvPr id="4" name="Content Placeholder 3"/>
          <p:cNvSpPr>
            <a:spLocks noGrp="1"/>
          </p:cNvSpPr>
          <p:nvPr>
            <p:ph sz="half" idx="2"/>
          </p:nvPr>
        </p:nvSpPr>
        <p:spPr>
          <a:xfrm>
            <a:off x="5021382" y="1443896"/>
            <a:ext cx="3782646" cy="4906108"/>
          </a:xfrm>
        </p:spPr>
        <p:txBody>
          <a:bodyPr>
            <a:normAutofit/>
          </a:bodyPr>
          <a:lstStyle/>
          <a:p>
            <a:r>
              <a:rPr lang="en-US" u="sng" dirty="0" smtClean="0"/>
              <a:t>M                          </a:t>
            </a:r>
            <a:r>
              <a:rPr lang="en-US" dirty="0" smtClean="0"/>
              <a:t> are neutron stars with magnetic fields </a:t>
            </a:r>
            <a:r>
              <a:rPr lang="en-US" u="sng" dirty="0" smtClean="0"/>
              <a:t>     </a:t>
            </a:r>
            <a:r>
              <a:rPr lang="en-US" dirty="0" smtClean="0"/>
              <a:t> to </a:t>
            </a:r>
            <a:r>
              <a:rPr lang="en-US" u="sng" dirty="0" err="1" smtClean="0"/>
              <a:t>m</a:t>
            </a:r>
            <a:r>
              <a:rPr lang="en-US" u="sng" dirty="0" smtClean="0"/>
              <a:t>          </a:t>
            </a:r>
            <a:r>
              <a:rPr lang="en-US" dirty="0" smtClean="0"/>
              <a:t> of times larger than those of radio-emitting pulsars. </a:t>
            </a:r>
          </a:p>
          <a:p>
            <a:r>
              <a:rPr lang="en-US" dirty="0" smtClean="0"/>
              <a:t>Can have </a:t>
            </a:r>
            <a:r>
              <a:rPr lang="en-US" u="sng" dirty="0" err="1" smtClean="0"/>
              <a:t>s</a:t>
            </a:r>
            <a:r>
              <a:rPr lang="en-US" u="sng" dirty="0" smtClean="0"/>
              <a:t>     -</a:t>
            </a:r>
            <a:r>
              <a:rPr lang="en-US" u="sng" dirty="0" err="1" smtClean="0"/>
              <a:t>q</a:t>
            </a:r>
            <a:r>
              <a:rPr lang="en-US" u="sng" dirty="0" smtClean="0"/>
              <a:t>            </a:t>
            </a:r>
            <a:r>
              <a:rPr lang="en-US" sz="800" u="sng" dirty="0" smtClean="0"/>
              <a:t>.</a:t>
            </a:r>
            <a:r>
              <a:rPr lang="en-US" dirty="0" smtClean="0"/>
              <a:t> when magnetic fields shift, causing crust to </a:t>
            </a:r>
            <a:r>
              <a:rPr lang="en-US" u="sng" dirty="0" err="1" smtClean="0"/>
              <a:t>b</a:t>
            </a:r>
            <a:r>
              <a:rPr lang="en-US" u="sng" dirty="0" smtClean="0"/>
              <a:t>                   </a:t>
            </a:r>
            <a:r>
              <a:rPr lang="en-US" dirty="0" smtClean="0"/>
              <a:t> and emit </a:t>
            </a:r>
            <a:r>
              <a:rPr lang="en-US" u="sng" dirty="0" err="1" smtClean="0"/>
              <a:t>g</a:t>
            </a:r>
            <a:r>
              <a:rPr lang="en-US" u="sng" dirty="0" smtClean="0"/>
              <a:t>                 </a:t>
            </a:r>
            <a:r>
              <a:rPr lang="en-US" dirty="0" smtClean="0"/>
              <a:t> rays. </a:t>
            </a: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Neutron stars with magnetic fields</a:t>
            </a:r>
            <a:endParaRPr lang="en-US" b="1" dirty="0"/>
          </a:p>
        </p:txBody>
      </p:sp>
      <p:sp>
        <p:nvSpPr>
          <p:cNvPr id="4" name="Content Placeholder 3"/>
          <p:cNvSpPr>
            <a:spLocks noGrp="1"/>
          </p:cNvSpPr>
          <p:nvPr>
            <p:ph sz="half" idx="2"/>
          </p:nvPr>
        </p:nvSpPr>
        <p:spPr>
          <a:xfrm>
            <a:off x="5021382" y="1600200"/>
            <a:ext cx="3782646" cy="4906108"/>
          </a:xfrm>
        </p:spPr>
        <p:txBody>
          <a:bodyPr>
            <a:normAutofit/>
          </a:bodyPr>
          <a:lstStyle/>
          <a:p>
            <a:r>
              <a:rPr lang="en-US" u="sng" dirty="0" err="1" smtClean="0"/>
              <a:t>Magnetars</a:t>
            </a:r>
            <a:r>
              <a:rPr lang="en-US" dirty="0" smtClean="0"/>
              <a:t> are neutron stars with magnetic fields </a:t>
            </a:r>
            <a:r>
              <a:rPr lang="en-US" u="sng" dirty="0" smtClean="0"/>
              <a:t>10</a:t>
            </a:r>
            <a:r>
              <a:rPr lang="en-US" dirty="0" smtClean="0"/>
              <a:t> to </a:t>
            </a:r>
            <a:r>
              <a:rPr lang="en-US" u="sng" dirty="0" smtClean="0"/>
              <a:t>millions</a:t>
            </a:r>
            <a:r>
              <a:rPr lang="en-US" dirty="0" smtClean="0"/>
              <a:t> of times larger than those of radio-emitting pulsars. </a:t>
            </a:r>
          </a:p>
          <a:p>
            <a:r>
              <a:rPr lang="en-US" dirty="0" smtClean="0"/>
              <a:t>Can have </a:t>
            </a:r>
            <a:r>
              <a:rPr lang="en-US" u="sng" dirty="0" smtClean="0"/>
              <a:t>star-quakes </a:t>
            </a:r>
            <a:r>
              <a:rPr lang="en-US" dirty="0" smtClean="0"/>
              <a:t>when magnetic fields shift, causing crust to </a:t>
            </a:r>
            <a:r>
              <a:rPr lang="en-US" u="sng" dirty="0" smtClean="0"/>
              <a:t>break</a:t>
            </a:r>
            <a:r>
              <a:rPr lang="en-US" dirty="0" smtClean="0"/>
              <a:t> and emit </a:t>
            </a:r>
            <a:r>
              <a:rPr lang="en-US" u="sng" dirty="0" smtClean="0"/>
              <a:t>gamma</a:t>
            </a:r>
            <a:r>
              <a:rPr lang="en-US" dirty="0" smtClean="0"/>
              <a:t> rays. </a:t>
            </a:r>
          </a:p>
          <a:p>
            <a:endParaRPr lang="en-US" dirty="0"/>
          </a:p>
        </p:txBody>
      </p:sp>
      <p:pic>
        <p:nvPicPr>
          <p:cNvPr id="7" name="Content Placeholder 6" descr="magnetar_300.jpg"/>
          <p:cNvPicPr>
            <a:picLocks noGrp="1" noChangeAspect="1"/>
          </p:cNvPicPr>
          <p:nvPr>
            <p:ph sz="half" idx="1"/>
          </p:nvPr>
        </p:nvPicPr>
        <p:blipFill>
          <a:blip r:embed="rId2"/>
          <a:srcRect t="-34051" b="-34051"/>
          <a:stretch>
            <a:fillRect/>
          </a:stretch>
        </p:blipFill>
        <p:spPr>
          <a:xfrm>
            <a:off x="457200" y="274638"/>
            <a:ext cx="4038600" cy="7286747"/>
          </a:xfr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Black Holes</a:t>
            </a:r>
            <a:endParaRPr lang="en-US" b="1" dirty="0"/>
          </a:p>
        </p:txBody>
      </p:sp>
      <p:pic>
        <p:nvPicPr>
          <p:cNvPr id="5" name="Content Placeholder 4" descr="Unknown.jpeg"/>
          <p:cNvPicPr>
            <a:picLocks noGrp="1" noChangeAspect="1"/>
          </p:cNvPicPr>
          <p:nvPr>
            <p:ph sz="half" idx="1"/>
          </p:nvPr>
        </p:nvPicPr>
        <p:blipFill>
          <a:blip r:embed="rId2"/>
          <a:srcRect t="-19973" b="-19973"/>
          <a:stretch>
            <a:fillRect/>
          </a:stretch>
        </p:blipFill>
        <p:spPr>
          <a:xfrm>
            <a:off x="117228" y="683846"/>
            <a:ext cx="4648200" cy="5822462"/>
          </a:xfrm>
        </p:spPr>
      </p:pic>
      <p:sp>
        <p:nvSpPr>
          <p:cNvPr id="4" name="Content Placeholder 3"/>
          <p:cNvSpPr>
            <a:spLocks noGrp="1"/>
          </p:cNvSpPr>
          <p:nvPr>
            <p:ph sz="half" idx="2"/>
          </p:nvPr>
        </p:nvSpPr>
        <p:spPr>
          <a:xfrm>
            <a:off x="4804504" y="1600200"/>
            <a:ext cx="4038600" cy="4525963"/>
          </a:xfrm>
        </p:spPr>
        <p:txBody>
          <a:bodyPr>
            <a:normAutofit fontScale="92500" lnSpcReduction="20000"/>
          </a:bodyPr>
          <a:lstStyle/>
          <a:p>
            <a:r>
              <a:rPr lang="en-US" sz="4000" dirty="0" smtClean="0"/>
              <a:t>Black holes form from stars greater then </a:t>
            </a:r>
            <a:r>
              <a:rPr lang="en-US" sz="4000" u="sng" dirty="0" smtClean="0"/>
              <a:t>          </a:t>
            </a:r>
            <a:r>
              <a:rPr lang="en-US" sz="4000" dirty="0" smtClean="0"/>
              <a:t>M.</a:t>
            </a:r>
          </a:p>
          <a:p>
            <a:r>
              <a:rPr lang="en-US" sz="4000" dirty="0" smtClean="0"/>
              <a:t>The collapse of the core is </a:t>
            </a:r>
            <a:r>
              <a:rPr lang="en-US" sz="4000" u="sng" dirty="0" err="1" smtClean="0"/>
              <a:t>n</a:t>
            </a:r>
            <a:r>
              <a:rPr lang="en-US" sz="4000" u="sng" dirty="0" smtClean="0"/>
              <a:t>         </a:t>
            </a:r>
            <a:r>
              <a:rPr lang="en-US" sz="4000" dirty="0" smtClean="0"/>
              <a:t> stopped and collapses completely on itself. </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Black Holes</a:t>
            </a:r>
            <a:endParaRPr lang="en-US" b="1" dirty="0"/>
          </a:p>
        </p:txBody>
      </p:sp>
      <p:sp>
        <p:nvSpPr>
          <p:cNvPr id="4" name="Content Placeholder 3"/>
          <p:cNvSpPr>
            <a:spLocks noGrp="1"/>
          </p:cNvSpPr>
          <p:nvPr>
            <p:ph sz="half" idx="2"/>
          </p:nvPr>
        </p:nvSpPr>
        <p:spPr>
          <a:xfrm>
            <a:off x="4804504" y="1600200"/>
            <a:ext cx="4038600" cy="4525963"/>
          </a:xfrm>
        </p:spPr>
        <p:txBody>
          <a:bodyPr>
            <a:normAutofit fontScale="92500" lnSpcReduction="20000"/>
          </a:bodyPr>
          <a:lstStyle/>
          <a:p>
            <a:r>
              <a:rPr lang="en-US" sz="4000" dirty="0" smtClean="0"/>
              <a:t>Black holes form from stars greater then </a:t>
            </a:r>
            <a:r>
              <a:rPr lang="en-US" sz="4000" u="sng" dirty="0" smtClean="0"/>
              <a:t>25</a:t>
            </a:r>
            <a:r>
              <a:rPr lang="en-US" sz="4000" dirty="0" smtClean="0"/>
              <a:t>M.</a:t>
            </a:r>
          </a:p>
          <a:p>
            <a:r>
              <a:rPr lang="en-US" sz="4000" dirty="0" smtClean="0"/>
              <a:t>The collapse of the core is </a:t>
            </a:r>
            <a:r>
              <a:rPr lang="en-US" sz="4000" u="sng" dirty="0" smtClean="0"/>
              <a:t>not</a:t>
            </a:r>
            <a:r>
              <a:rPr lang="en-US" sz="4000" dirty="0" smtClean="0"/>
              <a:t> stopped and collapses completely on itself. </a:t>
            </a:r>
          </a:p>
          <a:p>
            <a:endParaRPr lang="en-US" dirty="0"/>
          </a:p>
        </p:txBody>
      </p:sp>
      <p:pic>
        <p:nvPicPr>
          <p:cNvPr id="9" name="Content Placeholder 8" descr="dec07_1_10.gif"/>
          <p:cNvPicPr>
            <a:picLocks noGrp="1" noChangeAspect="1"/>
          </p:cNvPicPr>
          <p:nvPr>
            <p:ph sz="half" idx="1"/>
          </p:nvPr>
        </p:nvPicPr>
        <p:blipFill>
          <a:blip r:embed="rId2"/>
          <a:srcRect t="-8369" b="-8369"/>
          <a:stretch>
            <a:fillRect/>
          </a:stretch>
        </p:blipFill>
        <p:spPr>
          <a:xfrm>
            <a:off x="457200" y="1254244"/>
            <a:ext cx="4347304" cy="4871920"/>
          </a:xfr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tar Life Cycle.png"/>
          <p:cNvPicPr>
            <a:picLocks noChangeAspect="1"/>
          </p:cNvPicPr>
          <p:nvPr/>
        </p:nvPicPr>
        <p:blipFill>
          <a:blip r:embed="rId2"/>
          <a:stretch>
            <a:fillRect/>
          </a:stretch>
        </p:blipFill>
        <p:spPr>
          <a:xfrm>
            <a:off x="303848" y="1797525"/>
            <a:ext cx="8605696" cy="4415693"/>
          </a:xfrm>
          <a:prstGeom prst="rect">
            <a:avLst/>
          </a:prstGeom>
        </p:spPr>
      </p:pic>
      <p:sp>
        <p:nvSpPr>
          <p:cNvPr id="8" name="Title 7"/>
          <p:cNvSpPr>
            <a:spLocks noGrp="1"/>
          </p:cNvSpPr>
          <p:nvPr>
            <p:ph type="title"/>
          </p:nvPr>
        </p:nvSpPr>
        <p:spPr/>
        <p:txBody>
          <a:bodyPr>
            <a:normAutofit fontScale="90000"/>
          </a:bodyPr>
          <a:lstStyle/>
          <a:p>
            <a:r>
              <a:rPr lang="en-US" dirty="0" smtClean="0"/>
              <a:t>What patterns or generalizations can you make?</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Hertzsprung</a:t>
            </a:r>
            <a:r>
              <a:rPr lang="en-US" dirty="0" smtClean="0"/>
              <a:t>-Russell Diagram</a:t>
            </a:r>
            <a:endParaRPr lang="en-US" dirty="0"/>
          </a:p>
        </p:txBody>
      </p:sp>
      <p:pic>
        <p:nvPicPr>
          <p:cNvPr id="7" name="Content Placeholder 6" descr="HR.png"/>
          <p:cNvPicPr>
            <a:picLocks noGrp="1" noChangeAspect="1"/>
          </p:cNvPicPr>
          <p:nvPr>
            <p:ph idx="1"/>
          </p:nvPr>
        </p:nvPicPr>
        <p:blipFill>
          <a:blip r:embed="rId3"/>
          <a:srcRect l="-12934" r="-12934"/>
          <a:stretch>
            <a:fillRect/>
          </a:stretch>
        </p:blipFill>
        <p:spPr>
          <a:xfrm>
            <a:off x="1" y="1544138"/>
            <a:ext cx="9164858" cy="5040319"/>
          </a:xfr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024"/>
            <a:ext cx="8229600" cy="1143000"/>
          </a:xfrm>
        </p:spPr>
        <p:txBody>
          <a:bodyPr/>
          <a:lstStyle/>
          <a:p>
            <a:r>
              <a:rPr lang="en-US" dirty="0" smtClean="0"/>
              <a:t>It all starts with Gravity</a:t>
            </a:r>
            <a:endParaRPr lang="en-US" dirty="0"/>
          </a:p>
        </p:txBody>
      </p:sp>
      <p:pic>
        <p:nvPicPr>
          <p:cNvPr id="9" name="Content Placeholder 8" descr="gas-and-dust-in-orion-nebula_i-G-61-6157-CCXG100Z.jpg"/>
          <p:cNvPicPr>
            <a:picLocks noGrp="1" noChangeAspect="1"/>
          </p:cNvPicPr>
          <p:nvPr>
            <p:ph sz="half" idx="1"/>
          </p:nvPr>
        </p:nvPicPr>
        <p:blipFill>
          <a:blip r:embed="rId3"/>
          <a:srcRect t="-24659" b="-24659"/>
          <a:stretch>
            <a:fillRect/>
          </a:stretch>
        </p:blipFill>
        <p:spPr>
          <a:xfrm>
            <a:off x="457200" y="547082"/>
            <a:ext cx="4038600" cy="6564922"/>
          </a:xfrm>
        </p:spPr>
      </p:pic>
      <p:sp>
        <p:nvSpPr>
          <p:cNvPr id="4" name="Content Placeholder 3"/>
          <p:cNvSpPr>
            <a:spLocks noGrp="1"/>
          </p:cNvSpPr>
          <p:nvPr>
            <p:ph sz="half" idx="2"/>
          </p:nvPr>
        </p:nvSpPr>
        <p:spPr/>
        <p:txBody>
          <a:bodyPr>
            <a:normAutofit lnSpcReduction="10000"/>
          </a:bodyPr>
          <a:lstStyle/>
          <a:p>
            <a:endParaRPr lang="en-US" dirty="0" smtClean="0"/>
          </a:p>
          <a:p>
            <a:endParaRPr lang="en-US" dirty="0" smtClean="0"/>
          </a:p>
          <a:p>
            <a:endParaRPr lang="en-US" dirty="0" smtClean="0"/>
          </a:p>
          <a:p>
            <a:r>
              <a:rPr lang="en-US" dirty="0" smtClean="0"/>
              <a:t>Gases (ex:</a:t>
            </a:r>
            <a:r>
              <a:rPr lang="en-US" u="sng" dirty="0" smtClean="0"/>
              <a:t> H</a:t>
            </a:r>
            <a:r>
              <a:rPr lang="en-US" dirty="0" smtClean="0"/>
              <a:t>) and Dust (ex: </a:t>
            </a:r>
            <a:r>
              <a:rPr lang="en-US" u="sng" dirty="0" smtClean="0"/>
              <a:t>Silicates</a:t>
            </a:r>
            <a:r>
              <a:rPr lang="en-US" dirty="0" smtClean="0"/>
              <a:t>) start to clump together. </a:t>
            </a:r>
          </a:p>
          <a:p>
            <a:r>
              <a:rPr lang="en-US" dirty="0" smtClean="0"/>
              <a:t>Gravity: </a:t>
            </a:r>
            <a:r>
              <a:rPr lang="en-US" b="1" u="sng" dirty="0" smtClean="0"/>
              <a:t>Newton’s</a:t>
            </a:r>
            <a:r>
              <a:rPr lang="en-US" dirty="0" smtClean="0"/>
              <a:t>  law: All particles </a:t>
            </a:r>
            <a:r>
              <a:rPr lang="en-US" b="1" u="sng" dirty="0" smtClean="0"/>
              <a:t>exert a force on all other objects.</a:t>
            </a:r>
            <a:endParaRPr lang="en-US" dirty="0"/>
          </a:p>
        </p:txBody>
      </p:sp>
      <p:pic>
        <p:nvPicPr>
          <p:cNvPr id="10" name="Picture 9" descr="deplete2.gif"/>
          <p:cNvPicPr>
            <a:picLocks noChangeAspect="1"/>
          </p:cNvPicPr>
          <p:nvPr/>
        </p:nvPicPr>
        <p:blipFill>
          <a:blip r:embed="rId4"/>
          <a:stretch>
            <a:fillRect/>
          </a:stretch>
        </p:blipFill>
        <p:spPr>
          <a:xfrm>
            <a:off x="5060464" y="1222258"/>
            <a:ext cx="3528646" cy="183293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31229"/>
            <a:ext cx="8229600" cy="1143000"/>
          </a:xfrm>
        </p:spPr>
        <p:txBody>
          <a:bodyPr/>
          <a:lstStyle/>
          <a:p>
            <a:r>
              <a:rPr lang="en-US" dirty="0" err="1" smtClean="0"/>
              <a:t>Hertzsprung</a:t>
            </a:r>
            <a:r>
              <a:rPr lang="en-US" dirty="0" smtClean="0"/>
              <a:t>-Russell Diagram</a:t>
            </a:r>
            <a:endParaRPr lang="en-US" dirty="0"/>
          </a:p>
        </p:txBody>
      </p:sp>
      <p:pic>
        <p:nvPicPr>
          <p:cNvPr id="7" name="Content Placeholder 6" descr="HR.png"/>
          <p:cNvPicPr>
            <a:picLocks noGrp="1" noChangeAspect="1"/>
          </p:cNvPicPr>
          <p:nvPr>
            <p:ph idx="1"/>
          </p:nvPr>
        </p:nvPicPr>
        <p:blipFill>
          <a:blip r:embed="rId3"/>
          <a:srcRect l="-12934" r="-12934"/>
          <a:stretch>
            <a:fillRect/>
          </a:stretch>
        </p:blipFill>
        <p:spPr>
          <a:xfrm>
            <a:off x="863747" y="1093426"/>
            <a:ext cx="7248319" cy="3986296"/>
          </a:xfrm>
        </p:spPr>
      </p:pic>
      <p:sp>
        <p:nvSpPr>
          <p:cNvPr id="4" name="TextBox 3"/>
          <p:cNvSpPr txBox="1"/>
          <p:nvPr/>
        </p:nvSpPr>
        <p:spPr>
          <a:xfrm>
            <a:off x="839886" y="5079722"/>
            <a:ext cx="7497516" cy="1231106"/>
          </a:xfrm>
          <a:prstGeom prst="rect">
            <a:avLst/>
          </a:prstGeom>
          <a:noFill/>
        </p:spPr>
        <p:txBody>
          <a:bodyPr wrap="square" rtlCol="0">
            <a:spAutoFit/>
          </a:bodyPr>
          <a:lstStyle/>
          <a:p>
            <a:pPr marL="514350" indent="-514350"/>
            <a:r>
              <a:rPr lang="en-US" sz="2800" dirty="0" smtClean="0"/>
              <a:t>What are the four important things to note about the HR Diagram?</a:t>
            </a:r>
            <a:r>
              <a:rPr lang="en-US" dirty="0" smtClean="0"/>
              <a:t>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Nebula: A Star Nursery</a:t>
            </a:r>
            <a:endParaRPr lang="en-US" dirty="0"/>
          </a:p>
        </p:txBody>
      </p:sp>
      <p:pic>
        <p:nvPicPr>
          <p:cNvPr id="5" name="Content Placeholder 4" descr="orion-nebula.jpg"/>
          <p:cNvPicPr>
            <a:picLocks noGrp="1" noChangeAspect="1"/>
          </p:cNvPicPr>
          <p:nvPr>
            <p:ph sz="half" idx="1"/>
          </p:nvPr>
        </p:nvPicPr>
        <p:blipFill>
          <a:blip r:embed="rId3"/>
          <a:srcRect t="-108" b="-108"/>
          <a:stretch>
            <a:fillRect/>
          </a:stretch>
        </p:blipFill>
        <p:spPr/>
      </p:pic>
      <p:sp>
        <p:nvSpPr>
          <p:cNvPr id="4" name="Content Placeholder 3"/>
          <p:cNvSpPr>
            <a:spLocks noGrp="1"/>
          </p:cNvSpPr>
          <p:nvPr>
            <p:ph sz="half" idx="2"/>
          </p:nvPr>
        </p:nvSpPr>
        <p:spPr>
          <a:xfrm>
            <a:off x="4648200" y="1600200"/>
            <a:ext cx="4038600" cy="4525963"/>
          </a:xfrm>
        </p:spPr>
        <p:txBody>
          <a:bodyPr>
            <a:normAutofit/>
          </a:bodyPr>
          <a:lstStyle/>
          <a:p>
            <a:pPr lvl="0"/>
            <a:r>
              <a:rPr lang="en-US" sz="3500" b="1" u="sng" dirty="0" smtClean="0"/>
              <a:t>N        :</a:t>
            </a:r>
            <a:r>
              <a:rPr lang="en-US" sz="3500" dirty="0" smtClean="0"/>
              <a:t> cloud of gas and </a:t>
            </a:r>
            <a:r>
              <a:rPr lang="en-US" sz="3500" b="1" u="sng" dirty="0" err="1" smtClean="0"/>
              <a:t>d</a:t>
            </a:r>
            <a:r>
              <a:rPr lang="en-US" sz="3500" b="1" u="sng" dirty="0" smtClean="0"/>
              <a:t>               </a:t>
            </a:r>
            <a:r>
              <a:rPr lang="en-US" sz="3500" dirty="0" smtClean="0"/>
              <a:t> held together by </a:t>
            </a:r>
            <a:r>
              <a:rPr lang="en-US" sz="3500" b="1" u="sng" dirty="0" err="1" smtClean="0"/>
              <a:t>g</a:t>
            </a:r>
            <a:r>
              <a:rPr lang="en-US" sz="3500" b="1" u="sng" dirty="0" smtClean="0"/>
              <a:t>         .</a:t>
            </a:r>
            <a:r>
              <a:rPr lang="en-US" sz="3500" dirty="0" smtClean="0"/>
              <a:t> </a:t>
            </a:r>
          </a:p>
          <a:p>
            <a:pPr lvl="0"/>
            <a:r>
              <a:rPr lang="en-US" sz="3500" dirty="0" smtClean="0"/>
              <a:t>Smaller pieces may break off to form </a:t>
            </a:r>
            <a:r>
              <a:rPr lang="en-US" sz="3500" b="1" u="sng" dirty="0" err="1" smtClean="0"/>
              <a:t>s</a:t>
            </a:r>
            <a:r>
              <a:rPr lang="en-US" sz="3500" b="1" u="sng" dirty="0" smtClean="0"/>
              <a:t>                    </a:t>
            </a:r>
            <a:r>
              <a:rPr lang="en-US" sz="3500" dirty="0" smtClean="0"/>
              <a:t> , if too small may form </a:t>
            </a:r>
            <a:r>
              <a:rPr lang="en-US" sz="3500" b="1" u="sng" dirty="0" err="1" smtClean="0"/>
              <a:t>p</a:t>
            </a:r>
            <a:r>
              <a:rPr lang="en-US" sz="3500" b="1" u="sng" dirty="0" smtClean="0"/>
              <a:t>                        .</a:t>
            </a:r>
            <a:endParaRPr lang="en-US" sz="3500" dirty="0" smtClean="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Nebula: A Star Nursery</a:t>
            </a:r>
            <a:endParaRPr lang="en-US" dirty="0"/>
          </a:p>
        </p:txBody>
      </p:sp>
      <p:pic>
        <p:nvPicPr>
          <p:cNvPr id="5" name="Content Placeholder 4" descr="orion-nebula.jpg"/>
          <p:cNvPicPr>
            <a:picLocks noGrp="1" noChangeAspect="1"/>
          </p:cNvPicPr>
          <p:nvPr>
            <p:ph sz="half" idx="1"/>
          </p:nvPr>
        </p:nvPicPr>
        <p:blipFill>
          <a:blip r:embed="rId3"/>
          <a:srcRect t="-108" b="-108"/>
          <a:stretch>
            <a:fillRect/>
          </a:stretch>
        </p:blipFill>
        <p:spPr/>
      </p:pic>
      <p:sp>
        <p:nvSpPr>
          <p:cNvPr id="4" name="Content Placeholder 3"/>
          <p:cNvSpPr>
            <a:spLocks noGrp="1"/>
          </p:cNvSpPr>
          <p:nvPr>
            <p:ph sz="half" idx="2"/>
          </p:nvPr>
        </p:nvSpPr>
        <p:spPr>
          <a:xfrm>
            <a:off x="4648200" y="1600200"/>
            <a:ext cx="4038600" cy="4525963"/>
          </a:xfrm>
        </p:spPr>
        <p:txBody>
          <a:bodyPr>
            <a:normAutofit/>
          </a:bodyPr>
          <a:lstStyle/>
          <a:p>
            <a:pPr lvl="0"/>
            <a:r>
              <a:rPr lang="en-US" sz="3500" b="1" u="sng" dirty="0" smtClean="0"/>
              <a:t>Nebula:</a:t>
            </a:r>
            <a:r>
              <a:rPr lang="en-US" sz="3500" dirty="0" smtClean="0"/>
              <a:t> cloud of gas and </a:t>
            </a:r>
            <a:r>
              <a:rPr lang="en-US" sz="3500" b="1" u="sng" dirty="0" smtClean="0"/>
              <a:t>dust</a:t>
            </a:r>
            <a:r>
              <a:rPr lang="en-US" sz="3500" dirty="0" smtClean="0"/>
              <a:t> held together by </a:t>
            </a:r>
            <a:r>
              <a:rPr lang="en-US" sz="3500" b="1" u="sng" dirty="0" smtClean="0"/>
              <a:t>gravity.</a:t>
            </a:r>
            <a:r>
              <a:rPr lang="en-US" sz="3500" dirty="0" smtClean="0"/>
              <a:t> </a:t>
            </a:r>
          </a:p>
          <a:p>
            <a:pPr lvl="0"/>
            <a:r>
              <a:rPr lang="en-US" sz="3500" dirty="0" smtClean="0"/>
              <a:t>Smaller pieces may break off to form </a:t>
            </a:r>
            <a:r>
              <a:rPr lang="en-US" sz="3500" b="1" u="sng" dirty="0" smtClean="0"/>
              <a:t>stars</a:t>
            </a:r>
            <a:r>
              <a:rPr lang="en-US" sz="3500" dirty="0" smtClean="0"/>
              <a:t> , if too small may form </a:t>
            </a:r>
            <a:r>
              <a:rPr lang="en-US" sz="3500" b="1" u="sng" dirty="0" smtClean="0"/>
              <a:t>planets.</a:t>
            </a:r>
            <a:endParaRPr lang="en-US" sz="3500" dirty="0" smtClean="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Reflecting  </a:t>
            </a:r>
            <a:r>
              <a:rPr lang="en-US" b="1" dirty="0" err="1" smtClean="0"/>
              <a:t>vs</a:t>
            </a:r>
            <a:r>
              <a:rPr lang="en-US" dirty="0" smtClean="0"/>
              <a:t>  Dark  Nebula</a:t>
            </a:r>
            <a:endParaRPr lang="en-US" dirty="0"/>
          </a:p>
        </p:txBody>
      </p:sp>
      <p:pic>
        <p:nvPicPr>
          <p:cNvPr id="5" name="Content Placeholder 4" descr="Pleiades_Spitzer_big.jpg"/>
          <p:cNvPicPr>
            <a:picLocks noGrp="1" noChangeAspect="1"/>
          </p:cNvPicPr>
          <p:nvPr>
            <p:ph sz="half" idx="1"/>
          </p:nvPr>
        </p:nvPicPr>
        <p:blipFill>
          <a:blip r:embed="rId3"/>
          <a:srcRect t="-6034" b="-6034"/>
          <a:stretch>
            <a:fillRect/>
          </a:stretch>
        </p:blipFill>
        <p:spPr/>
      </p:pic>
      <p:pic>
        <p:nvPicPr>
          <p:cNvPr id="6" name="Content Placeholder 5" descr="horsehead_caelum_big.jpg"/>
          <p:cNvPicPr>
            <a:picLocks noGrp="1" noChangeAspect="1"/>
          </p:cNvPicPr>
          <p:nvPr>
            <p:ph sz="half" idx="2"/>
          </p:nvPr>
        </p:nvPicPr>
        <p:blipFill>
          <a:blip r:embed="rId4"/>
          <a:srcRect t="-34725" b="-34725"/>
          <a:stretch>
            <a:fillRect/>
          </a:stretch>
        </p:blipFill>
        <p:spPr>
          <a:xfrm>
            <a:off x="4648200" y="411404"/>
            <a:ext cx="4038600" cy="6935054"/>
          </a:xfr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Formation of a </a:t>
            </a:r>
            <a:r>
              <a:rPr lang="en-US" dirty="0" err="1" smtClean="0"/>
              <a:t>Protostar</a:t>
            </a:r>
            <a:endParaRPr lang="en-US" dirty="0"/>
          </a:p>
        </p:txBody>
      </p:sp>
      <p:sp>
        <p:nvSpPr>
          <p:cNvPr id="4" name="Content Placeholder 3"/>
          <p:cNvSpPr>
            <a:spLocks noGrp="1"/>
          </p:cNvSpPr>
          <p:nvPr>
            <p:ph sz="half" idx="2"/>
          </p:nvPr>
        </p:nvSpPr>
        <p:spPr/>
        <p:txBody>
          <a:bodyPr/>
          <a:lstStyle/>
          <a:p>
            <a:pPr lvl="0"/>
            <a:r>
              <a:rPr lang="en-US" sz="3600" dirty="0" smtClean="0"/>
              <a:t>Matter </a:t>
            </a:r>
            <a:r>
              <a:rPr lang="en-US" sz="3600" b="1" u="sng" dirty="0" smtClean="0"/>
              <a:t>C                  </a:t>
            </a:r>
            <a:r>
              <a:rPr lang="en-US" sz="3600" dirty="0" smtClean="0"/>
              <a:t> due to </a:t>
            </a:r>
            <a:r>
              <a:rPr lang="en-US" sz="3600" b="1" u="sng" dirty="0" err="1" smtClean="0"/>
              <a:t>g</a:t>
            </a:r>
            <a:r>
              <a:rPr lang="en-US" sz="3600" b="1" u="sng" dirty="0" smtClean="0"/>
              <a:t>                </a:t>
            </a:r>
            <a:r>
              <a:rPr lang="en-US" sz="3600" dirty="0" smtClean="0"/>
              <a:t>. </a:t>
            </a:r>
          </a:p>
          <a:p>
            <a:pPr lvl="0"/>
            <a:r>
              <a:rPr lang="en-US" sz="3600" dirty="0" smtClean="0"/>
              <a:t>The temperature begins to </a:t>
            </a:r>
            <a:r>
              <a:rPr lang="en-US" sz="3600" b="1" u="sng" dirty="0" smtClean="0"/>
              <a:t>I              .</a:t>
            </a:r>
            <a:r>
              <a:rPr lang="en-US" sz="3600" dirty="0" smtClean="0"/>
              <a:t> </a:t>
            </a:r>
          </a:p>
          <a:p>
            <a:pPr lvl="0"/>
            <a:r>
              <a:rPr lang="en-US" sz="3600" dirty="0" smtClean="0"/>
              <a:t>Cloud rotates and flattens into a </a:t>
            </a:r>
            <a:r>
              <a:rPr lang="en-US" sz="3600" b="1" u="sng" dirty="0" err="1" smtClean="0"/>
              <a:t>d</a:t>
            </a:r>
            <a:r>
              <a:rPr lang="en-US" sz="3600" b="1" u="sng" dirty="0" smtClean="0"/>
              <a:t>                   </a:t>
            </a:r>
            <a:r>
              <a:rPr lang="en-US" sz="3600" dirty="0" smtClean="0"/>
              <a:t>.</a:t>
            </a:r>
          </a:p>
          <a:p>
            <a:endParaRPr lang="en-US" dirty="0"/>
          </a:p>
        </p:txBody>
      </p:sp>
      <p:pic>
        <p:nvPicPr>
          <p:cNvPr id="7" name="Content Placeholder 6" descr="Protostar_Herbig-Haro_46_47.jpg"/>
          <p:cNvPicPr>
            <a:picLocks noGrp="1" noChangeAspect="1"/>
          </p:cNvPicPr>
          <p:nvPr>
            <p:ph sz="half" idx="1"/>
          </p:nvPr>
        </p:nvPicPr>
        <p:blipFill>
          <a:blip r:embed="rId3"/>
          <a:srcRect t="-38887" b="-38887"/>
          <a:stretch>
            <a:fillRect/>
          </a:stretch>
        </p:blipFill>
        <p:spPr>
          <a:xfrm>
            <a:off x="457200" y="0"/>
            <a:ext cx="4038600" cy="7795846"/>
          </a:xfr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Formation of a </a:t>
            </a:r>
            <a:r>
              <a:rPr lang="en-US" dirty="0" err="1" smtClean="0"/>
              <a:t>Protostar</a:t>
            </a:r>
            <a:endParaRPr lang="en-US" dirty="0"/>
          </a:p>
        </p:txBody>
      </p:sp>
      <p:pic>
        <p:nvPicPr>
          <p:cNvPr id="5" name="Content Placeholder 4" descr="Protostar.jpg"/>
          <p:cNvPicPr>
            <a:picLocks noGrp="1" noChangeAspect="1"/>
          </p:cNvPicPr>
          <p:nvPr>
            <p:ph sz="half" idx="1"/>
          </p:nvPr>
        </p:nvPicPr>
        <p:blipFill>
          <a:blip r:embed="rId2"/>
          <a:srcRect t="-6526" b="-6526"/>
          <a:stretch>
            <a:fillRect/>
          </a:stretch>
        </p:blipFill>
        <p:spPr/>
      </p:pic>
      <p:sp>
        <p:nvSpPr>
          <p:cNvPr id="4" name="Content Placeholder 3"/>
          <p:cNvSpPr>
            <a:spLocks noGrp="1"/>
          </p:cNvSpPr>
          <p:nvPr>
            <p:ph sz="half" idx="2"/>
          </p:nvPr>
        </p:nvSpPr>
        <p:spPr/>
        <p:txBody>
          <a:bodyPr/>
          <a:lstStyle/>
          <a:p>
            <a:pPr lvl="0"/>
            <a:r>
              <a:rPr lang="en-US" sz="3600" dirty="0" smtClean="0"/>
              <a:t>Matter </a:t>
            </a:r>
            <a:r>
              <a:rPr lang="en-US" sz="3600" b="1" u="sng" dirty="0" smtClean="0"/>
              <a:t>Condenses</a:t>
            </a:r>
            <a:r>
              <a:rPr lang="en-US" sz="3600" dirty="0" smtClean="0"/>
              <a:t> due to </a:t>
            </a:r>
            <a:r>
              <a:rPr lang="en-US" sz="3600" b="1" u="sng" dirty="0" smtClean="0"/>
              <a:t>gravity</a:t>
            </a:r>
            <a:r>
              <a:rPr lang="en-US" sz="3600" dirty="0" smtClean="0"/>
              <a:t>. </a:t>
            </a:r>
          </a:p>
          <a:p>
            <a:pPr lvl="0"/>
            <a:r>
              <a:rPr lang="en-US" sz="3600" dirty="0" smtClean="0"/>
              <a:t>The temperature begins to </a:t>
            </a:r>
            <a:r>
              <a:rPr lang="en-US" sz="3600" b="1" u="sng" dirty="0" smtClean="0"/>
              <a:t>increase.</a:t>
            </a:r>
            <a:r>
              <a:rPr lang="en-US" sz="3600" dirty="0" smtClean="0"/>
              <a:t> </a:t>
            </a:r>
          </a:p>
          <a:p>
            <a:pPr lvl="0"/>
            <a:r>
              <a:rPr lang="en-US" sz="3600" dirty="0" smtClean="0"/>
              <a:t>Cloud rotates and flattens into a </a:t>
            </a:r>
            <a:r>
              <a:rPr lang="en-US" sz="3600" b="1" u="sng" dirty="0" smtClean="0"/>
              <a:t>disk</a:t>
            </a:r>
            <a:r>
              <a:rPr lang="en-US" sz="3600" dirty="0" smtClean="0"/>
              <a:t>.</a:t>
            </a:r>
          </a:p>
          <a:p>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287</TotalTime>
  <Words>2831</Words>
  <Application>Microsoft Macintosh PowerPoint</Application>
  <PresentationFormat>On-screen Show (4:3)</PresentationFormat>
  <Paragraphs>156</Paragraphs>
  <Slides>40</Slides>
  <Notes>20</Notes>
  <HiddenSlides>0</HiddenSlides>
  <MMClips>0</MMClips>
  <ScaleCrop>false</ScaleCrop>
  <HeadingPairs>
    <vt:vector size="4" baseType="variant">
      <vt:variant>
        <vt:lpstr>Design Template</vt:lpstr>
      </vt:variant>
      <vt:variant>
        <vt:i4>1</vt:i4>
      </vt:variant>
      <vt:variant>
        <vt:lpstr>Slide Titles</vt:lpstr>
      </vt:variant>
      <vt:variant>
        <vt:i4>40</vt:i4>
      </vt:variant>
    </vt:vector>
  </HeadingPairs>
  <TitlesOfParts>
    <vt:vector size="41" baseType="lpstr">
      <vt:lpstr>Office Theme</vt:lpstr>
      <vt:lpstr>Star Life Cycle</vt:lpstr>
      <vt:lpstr>Slide 2</vt:lpstr>
      <vt:lpstr>It all starts with Gravity</vt:lpstr>
      <vt:lpstr>It all starts with Gravity</vt:lpstr>
      <vt:lpstr>Nebula: A Star Nursery</vt:lpstr>
      <vt:lpstr>Nebula: A Star Nursery</vt:lpstr>
      <vt:lpstr>Reflecting  vs  Dark  Nebula</vt:lpstr>
      <vt:lpstr>Formation of a Protostar</vt:lpstr>
      <vt:lpstr>Formation of a Protostar</vt:lpstr>
      <vt:lpstr>Protostar</vt:lpstr>
      <vt:lpstr>Protostar</vt:lpstr>
      <vt:lpstr>Main sequence stars</vt:lpstr>
      <vt:lpstr>Main sequence stars</vt:lpstr>
      <vt:lpstr>Entering into old age</vt:lpstr>
      <vt:lpstr>Entering into old age</vt:lpstr>
      <vt:lpstr>Red Giants</vt:lpstr>
      <vt:lpstr>Red Giants</vt:lpstr>
      <vt:lpstr>Red Giants fuse elements . . . </vt:lpstr>
      <vt:lpstr>Red Giants fuse elements . . . </vt:lpstr>
      <vt:lpstr>Old Age</vt:lpstr>
      <vt:lpstr>Old Age</vt:lpstr>
      <vt:lpstr>Death of a Star</vt:lpstr>
      <vt:lpstr>Death of a Star</vt:lpstr>
      <vt:lpstr>Death, three ways... </vt:lpstr>
      <vt:lpstr>Death, three ways... </vt:lpstr>
      <vt:lpstr>White Dwarf Stars</vt:lpstr>
      <vt:lpstr>White Dwarf Stars</vt:lpstr>
      <vt:lpstr>Supernova</vt:lpstr>
      <vt:lpstr>Supernova</vt:lpstr>
      <vt:lpstr>Neutron Star</vt:lpstr>
      <vt:lpstr>Neutron Star</vt:lpstr>
      <vt:lpstr>Neutron stars that rotate</vt:lpstr>
      <vt:lpstr>Neutron stars that rotate</vt:lpstr>
      <vt:lpstr>Neutron stars with magnetic fields</vt:lpstr>
      <vt:lpstr>Neutron stars with magnetic fields</vt:lpstr>
      <vt:lpstr>Black Holes</vt:lpstr>
      <vt:lpstr>Black Holes</vt:lpstr>
      <vt:lpstr>What patterns or generalizations can you make?</vt:lpstr>
      <vt:lpstr>Hertzsprung-Russell Diagram</vt:lpstr>
      <vt:lpstr>Hertzsprung-Russell Diagram</vt:lpstr>
    </vt:vector>
  </TitlesOfParts>
  <Company>Tigard-Tualatin School District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Kim Lindsey</dc:creator>
  <cp:lastModifiedBy>Teacher</cp:lastModifiedBy>
  <cp:revision>39</cp:revision>
  <dcterms:created xsi:type="dcterms:W3CDTF">2013-10-22T14:57:53Z</dcterms:created>
  <dcterms:modified xsi:type="dcterms:W3CDTF">2013-10-22T14:58:53Z</dcterms:modified>
</cp:coreProperties>
</file>