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9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069C06D-4ED8-42C6-905D-CA84CA1B6CBF}" type="datetime2">
              <a:rPr lang="en-US" smtClean="0"/>
              <a:t>Thursday, September 11,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EB412-E790-42EA-81FE-2925D3A43D91}" type="datetime2">
              <a:rPr lang="en-US" smtClean="0"/>
              <a:t>Thursday, September 11, 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56EEE0E-EDB0-4D84-86B0-50833DF22902}" type="datetime2">
              <a:rPr lang="en-US" smtClean="0"/>
              <a:t>Thursday, September 11, 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114372C-B5AB-4C39-B273-B99224EB4DD5}" type="datetime2">
              <a:rPr lang="en-US" smtClean="0"/>
              <a:t>Thursday, September 11, 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4CB1CAA-32CD-4B55-B92A-B8F0843CACF4}" type="datetime2">
              <a:rPr lang="en-US" smtClean="0"/>
              <a:t>Thursday, September 11,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B385921-A91A-409C-921C-0E0EC1E750EC}" type="datetime2">
              <a:rPr lang="en-US" smtClean="0"/>
              <a:t>Thursday, September 11,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Thursday, September 11,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4B82477-D5D3-4181-8C11-75D0F2433A87}" type="datetime2">
              <a:rPr lang="en-US" smtClean="0"/>
              <a:t>Thursday, September 11, 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13E253B-1893-4367-8BAE-DF4BC10DC578}" type="datetime2">
              <a:rPr lang="en-US" smtClean="0"/>
              <a:t>Thursday, September 11, 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B62300D-25B3-4603-86C9-4CB776489F00}" type="datetime2">
              <a:rPr lang="en-US" smtClean="0"/>
              <a:t>Thursday, September 11, 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Thursday, September 11, 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Thursday, September 11, 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B385921-A91A-409C-921C-0E0EC1E750EC}" type="datetime2">
              <a:rPr lang="en-US" smtClean="0"/>
              <a:t>Thursday, September 11, 14</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789C0F2-17E0-497A-9BBE-0C73201AA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sldNum="0"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5057" y="1215572"/>
            <a:ext cx="3770086" cy="3356428"/>
          </a:xfrm>
        </p:spPr>
        <p:txBody>
          <a:bodyPr/>
          <a:lstStyle/>
          <a:p>
            <a:r>
              <a:rPr lang="en-US" sz="3600" dirty="0" err="1" smtClean="0"/>
              <a:t>Hazelbrook’s</a:t>
            </a:r>
            <a:r>
              <a:rPr lang="en-US" sz="3600" dirty="0" smtClean="0"/>
              <a:t> Student Rights and Responsibilities Handbook Scavenger Hunt</a:t>
            </a:r>
            <a:endParaRPr lang="en-US" sz="3600" dirty="0"/>
          </a:p>
        </p:txBody>
      </p:sp>
      <p:pic>
        <p:nvPicPr>
          <p:cNvPr id="5" name="Picture 4" descr="SRR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133" y="919854"/>
            <a:ext cx="3739924" cy="5007429"/>
          </a:xfrm>
          <a:prstGeom prst="rect">
            <a:avLst/>
          </a:prstGeom>
        </p:spPr>
      </p:pic>
    </p:spTree>
    <p:extLst>
      <p:ext uri="{BB962C8B-B14F-4D97-AF65-F5344CB8AC3E}">
        <p14:creationId xmlns:p14="http://schemas.microsoft.com/office/powerpoint/2010/main" val="190303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marL="0" indent="0">
              <a:buNone/>
            </a:pPr>
            <a:r>
              <a:rPr lang="en-US" dirty="0" smtClean="0"/>
              <a:t>Page 13:</a:t>
            </a:r>
          </a:p>
          <a:p>
            <a:r>
              <a:rPr lang="en-US" dirty="0"/>
              <a:t>“Students should understand that the bus driver is responsible for the safety of students. Consequences for misbehavior may include forfeiting the right to ride </a:t>
            </a:r>
            <a:r>
              <a:rPr lang="en-US" dirty="0" smtClean="0"/>
              <a:t>and</a:t>
            </a:r>
            <a:r>
              <a:rPr lang="en-US" dirty="0"/>
              <a:t>/or in the case of vandalism, payment of appropriate restitution</a:t>
            </a:r>
            <a:r>
              <a:rPr lang="en-US" dirty="0" smtClean="0"/>
              <a:t>.” (Please review the 17 expectations for riding on the bus.)</a:t>
            </a:r>
          </a:p>
        </p:txBody>
      </p:sp>
    </p:spTree>
    <p:extLst>
      <p:ext uri="{BB962C8B-B14F-4D97-AF65-F5344CB8AC3E}">
        <p14:creationId xmlns:p14="http://schemas.microsoft.com/office/powerpoint/2010/main" val="4262663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a:xfrm>
            <a:off x="549274" y="1600201"/>
            <a:ext cx="8594725" cy="4343400"/>
          </a:xfrm>
        </p:spPr>
        <p:txBody>
          <a:bodyPr>
            <a:normAutofit/>
          </a:bodyPr>
          <a:lstStyle/>
          <a:p>
            <a:pPr marL="0" indent="0">
              <a:buNone/>
            </a:pPr>
            <a:r>
              <a:rPr lang="en-US" sz="3600" dirty="0" smtClean="0"/>
              <a:t>Students and adults have the right to be in a school without harassment, menacing and bullying.  What are harassment, menacing and bullying?</a:t>
            </a:r>
            <a:endParaRPr lang="en-US" sz="3600" dirty="0"/>
          </a:p>
        </p:txBody>
      </p:sp>
    </p:spTree>
    <p:extLst>
      <p:ext uri="{BB962C8B-B14F-4D97-AF65-F5344CB8AC3E}">
        <p14:creationId xmlns:p14="http://schemas.microsoft.com/office/powerpoint/2010/main" val="3858359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549275" y="1251856"/>
            <a:ext cx="8042276" cy="5007429"/>
          </a:xfrm>
        </p:spPr>
        <p:txBody>
          <a:bodyPr>
            <a:normAutofit fontScale="92500"/>
          </a:bodyPr>
          <a:lstStyle/>
          <a:p>
            <a:pPr marL="0" indent="0">
              <a:buNone/>
            </a:pPr>
            <a:r>
              <a:rPr lang="en-US" dirty="0" smtClean="0"/>
              <a:t>Page 15:</a:t>
            </a:r>
          </a:p>
          <a:p>
            <a:r>
              <a:rPr lang="en-US" dirty="0" smtClean="0"/>
              <a:t>“Harassment includes intentionally annoying another either verbally, written, (on paper or electronically), or by physical contact.”</a:t>
            </a:r>
          </a:p>
          <a:p>
            <a:r>
              <a:rPr lang="en-US" dirty="0" smtClean="0"/>
              <a:t>“Menacing includes attempting to place another person in fear of serious injury.”</a:t>
            </a:r>
          </a:p>
          <a:p>
            <a:r>
              <a:rPr lang="en-US" dirty="0" smtClean="0"/>
              <a:t>“Bullying includes creating a hostile environment and interfering with a person’s psychological wellbeing.”</a:t>
            </a:r>
          </a:p>
          <a:p>
            <a:r>
              <a:rPr lang="en-US" dirty="0" smtClean="0"/>
              <a:t>“Cyber bullying includes the use of any electronic device to harass, intimidate, bully or otherwise intend to harm another individual.”</a:t>
            </a:r>
          </a:p>
          <a:p>
            <a:endParaRPr lang="en-US" dirty="0"/>
          </a:p>
        </p:txBody>
      </p:sp>
    </p:spTree>
    <p:extLst>
      <p:ext uri="{BB962C8B-B14F-4D97-AF65-F5344CB8AC3E}">
        <p14:creationId xmlns:p14="http://schemas.microsoft.com/office/powerpoint/2010/main" val="233591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What are the district expectations in regards to iPods and cell phones?</a:t>
            </a:r>
            <a:endParaRPr lang="en-US" sz="3600" dirty="0"/>
          </a:p>
        </p:txBody>
      </p:sp>
    </p:spTree>
    <p:extLst>
      <p:ext uri="{BB962C8B-B14F-4D97-AF65-F5344CB8AC3E}">
        <p14:creationId xmlns:p14="http://schemas.microsoft.com/office/powerpoint/2010/main" val="1613790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marL="0" indent="0">
              <a:buNone/>
            </a:pPr>
            <a:r>
              <a:rPr lang="en-US" dirty="0" smtClean="0"/>
              <a:t>Page 18:</a:t>
            </a:r>
          </a:p>
          <a:p>
            <a:r>
              <a:rPr lang="en-US" dirty="0" smtClean="0"/>
              <a:t>“Students whose parents authorize them to carry communication or personal electronic devices have the responsibility to ensure any device does not disrupt the learning atmosphere.  Communication or personal electronic devices that are disruptive to the educational environment will be confiscated and will be returned to the parent or guardian.”</a:t>
            </a:r>
          </a:p>
          <a:p>
            <a:r>
              <a:rPr lang="en-US" dirty="0" smtClean="0"/>
              <a:t>“(TTSD) is not responsible for  any property that is lost, mislaid, stolen, damaged or destroyed.”</a:t>
            </a:r>
            <a:endParaRPr lang="en-US" dirty="0"/>
          </a:p>
        </p:txBody>
      </p:sp>
    </p:spTree>
    <p:extLst>
      <p:ext uri="{BB962C8B-B14F-4D97-AF65-F5344CB8AC3E}">
        <p14:creationId xmlns:p14="http://schemas.microsoft.com/office/powerpoint/2010/main" val="698765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a:xfrm>
            <a:off x="549275" y="1600201"/>
            <a:ext cx="8395154" cy="4343400"/>
          </a:xfrm>
        </p:spPr>
        <p:txBody>
          <a:bodyPr>
            <a:normAutofit/>
          </a:bodyPr>
          <a:lstStyle/>
          <a:p>
            <a:pPr marL="0" indent="0">
              <a:buNone/>
            </a:pPr>
            <a:r>
              <a:rPr lang="en-US" sz="3600" dirty="0" smtClean="0"/>
              <a:t>What are the consequences for a student that comes to school in possession of our under the influence of alcohol or controlled substances (drugs)?</a:t>
            </a:r>
            <a:endParaRPr lang="en-US" sz="3600" dirty="0"/>
          </a:p>
        </p:txBody>
      </p:sp>
    </p:spTree>
    <p:extLst>
      <p:ext uri="{BB962C8B-B14F-4D97-AF65-F5344CB8AC3E}">
        <p14:creationId xmlns:p14="http://schemas.microsoft.com/office/powerpoint/2010/main" val="1737970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4200" dirty="0" smtClean="0"/>
              <a:t>Page 20:</a:t>
            </a:r>
          </a:p>
          <a:p>
            <a:r>
              <a:rPr lang="en-US" sz="3600" dirty="0" smtClean="0"/>
              <a:t>“Possession, solicitation or being under the influence of alcohol or controlled substances, abusive chemicals, or unauthorized medication, or possession of drug-related paraphernalia will result in a minimum five school day suspension pending a substance abuse assessment by a certified drug and alcohol counselor/treatment center.”</a:t>
            </a:r>
            <a:endParaRPr lang="en-US" sz="3600" dirty="0"/>
          </a:p>
        </p:txBody>
      </p:sp>
    </p:spTree>
    <p:extLst>
      <p:ext uri="{BB962C8B-B14F-4D97-AF65-F5344CB8AC3E}">
        <p14:creationId xmlns:p14="http://schemas.microsoft.com/office/powerpoint/2010/main" val="82308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549275" y="1600201"/>
            <a:ext cx="8322582" cy="4343400"/>
          </a:xfrm>
        </p:spPr>
        <p:txBody>
          <a:bodyPr>
            <a:normAutofit/>
          </a:bodyPr>
          <a:lstStyle/>
          <a:p>
            <a:pPr marL="0" indent="0">
              <a:buNone/>
            </a:pPr>
            <a:r>
              <a:rPr lang="en-US" sz="3600" dirty="0" smtClean="0"/>
              <a:t>What are the consequences for a student that comes to school or the bus stop with a weapon (knife, gun or explosive) or a device that looks like a weapon? </a:t>
            </a:r>
            <a:endParaRPr lang="en-US" sz="3600" dirty="0"/>
          </a:p>
        </p:txBody>
      </p:sp>
    </p:spTree>
    <p:extLst>
      <p:ext uri="{BB962C8B-B14F-4D97-AF65-F5344CB8AC3E}">
        <p14:creationId xmlns:p14="http://schemas.microsoft.com/office/powerpoint/2010/main" val="730741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217714" y="1600201"/>
            <a:ext cx="8744857" cy="4343400"/>
          </a:xfrm>
        </p:spPr>
        <p:txBody>
          <a:bodyPr>
            <a:noAutofit/>
          </a:bodyPr>
          <a:lstStyle/>
          <a:p>
            <a:pPr marL="0" indent="0">
              <a:buNone/>
            </a:pPr>
            <a:r>
              <a:rPr lang="en-US" sz="2800" dirty="0" smtClean="0"/>
              <a:t>Page 26:</a:t>
            </a:r>
          </a:p>
          <a:p>
            <a:r>
              <a:rPr lang="en-US" sz="2800" dirty="0" smtClean="0"/>
              <a:t>“Possessing or using weapons including “look-alikes” or any other inappropriate item that is a threat to the safety or effective operation of the school is not allowed.  Students who promote or </a:t>
            </a:r>
            <a:r>
              <a:rPr lang="en-US" sz="2800" dirty="0" err="1" smtClean="0"/>
              <a:t>beome</a:t>
            </a:r>
            <a:r>
              <a:rPr lang="en-US" sz="2800" dirty="0" smtClean="0"/>
              <a:t> involved in such activities can expect to be held responsible and disciplined for their actions…Disciplinary action will include suspension and/</a:t>
            </a:r>
            <a:r>
              <a:rPr lang="en-US" sz="2800" dirty="0" err="1" smtClean="0"/>
              <a:t>oran</a:t>
            </a:r>
            <a:r>
              <a:rPr lang="en-US" sz="2800" dirty="0" smtClean="0"/>
              <a:t> alternative to expulsion placement.”</a:t>
            </a:r>
            <a:endParaRPr lang="en-US" sz="2800" dirty="0"/>
          </a:p>
        </p:txBody>
      </p:sp>
    </p:spTree>
    <p:extLst>
      <p:ext uri="{BB962C8B-B14F-4D97-AF65-F5344CB8AC3E}">
        <p14:creationId xmlns:p14="http://schemas.microsoft.com/office/powerpoint/2010/main" val="2363170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pPr marL="457200" indent="-457200">
              <a:buAutoNum type="arabicPeriod"/>
            </a:pPr>
            <a:r>
              <a:rPr lang="en-US" sz="3600" dirty="0" smtClean="0"/>
              <a:t>Remember to place your Hawk High Fives in the box on the stage during lunch today.</a:t>
            </a:r>
          </a:p>
          <a:p>
            <a:pPr marL="457200" indent="-457200">
              <a:buAutoNum type="arabicPeriod"/>
            </a:pPr>
            <a:r>
              <a:rPr lang="en-US" sz="3600" dirty="0" smtClean="0"/>
              <a:t>Please complete the blue insert in the middle of your SRRH and return it to your Hawk Time teacher.</a:t>
            </a:r>
          </a:p>
          <a:p>
            <a:pPr marL="0" indent="0">
              <a:buNone/>
            </a:pPr>
            <a:endParaRPr lang="en-US" dirty="0"/>
          </a:p>
        </p:txBody>
      </p:sp>
    </p:spTree>
    <p:extLst>
      <p:ext uri="{BB962C8B-B14F-4D97-AF65-F5344CB8AC3E}">
        <p14:creationId xmlns:p14="http://schemas.microsoft.com/office/powerpoint/2010/main" val="320845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SRRH</a:t>
            </a:r>
            <a:endParaRPr lang="en-US" dirty="0"/>
          </a:p>
        </p:txBody>
      </p:sp>
      <p:sp>
        <p:nvSpPr>
          <p:cNvPr id="3" name="Content Placeholder 2"/>
          <p:cNvSpPr>
            <a:spLocks noGrp="1"/>
          </p:cNvSpPr>
          <p:nvPr>
            <p:ph idx="1"/>
          </p:nvPr>
        </p:nvSpPr>
        <p:spPr/>
        <p:txBody>
          <a:bodyPr/>
          <a:lstStyle/>
          <a:p>
            <a:r>
              <a:rPr lang="en-US" dirty="0" smtClean="0"/>
              <a:t>The SRRH provides a description of students’, parents’, teachers’ and administrators’ jobs within our school.</a:t>
            </a:r>
          </a:p>
          <a:p>
            <a:r>
              <a:rPr lang="en-US" dirty="0" smtClean="0"/>
              <a:t>All students and parents should know the rules written in the handbook.</a:t>
            </a:r>
          </a:p>
          <a:p>
            <a:r>
              <a:rPr lang="en-US" dirty="0" smtClean="0"/>
              <a:t>At the end of this lesson, students will sign and return to the office the blue insert acknowledging that they’ve received and agree to the rules in the handbook.</a:t>
            </a:r>
          </a:p>
        </p:txBody>
      </p:sp>
    </p:spTree>
    <p:extLst>
      <p:ext uri="{BB962C8B-B14F-4D97-AF65-F5344CB8AC3E}">
        <p14:creationId xmlns:p14="http://schemas.microsoft.com/office/powerpoint/2010/main" val="6831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195943"/>
            <a:ext cx="7543800" cy="914400"/>
          </a:xfrm>
        </p:spPr>
        <p:txBody>
          <a:bodyPr/>
          <a:lstStyle/>
          <a:p>
            <a:r>
              <a:rPr lang="en-US" u="sng" dirty="0" smtClean="0"/>
              <a:t>Instructions:</a:t>
            </a:r>
            <a:endParaRPr lang="en-US" u="sng" dirty="0"/>
          </a:p>
        </p:txBody>
      </p:sp>
      <p:sp>
        <p:nvSpPr>
          <p:cNvPr id="4" name="TextBox 3"/>
          <p:cNvSpPr txBox="1"/>
          <p:nvPr/>
        </p:nvSpPr>
        <p:spPr>
          <a:xfrm>
            <a:off x="453572" y="1542141"/>
            <a:ext cx="8563428" cy="4708981"/>
          </a:xfrm>
          <a:prstGeom prst="rect">
            <a:avLst/>
          </a:prstGeom>
          <a:noFill/>
        </p:spPr>
        <p:txBody>
          <a:bodyPr wrap="square" rtlCol="0">
            <a:spAutoFit/>
          </a:bodyPr>
          <a:lstStyle/>
          <a:p>
            <a:pPr marL="285750" indent="-285750">
              <a:buFont typeface="Arial"/>
              <a:buChar char="•"/>
            </a:pPr>
            <a:r>
              <a:rPr lang="en-US" sz="3000" dirty="0" smtClean="0"/>
              <a:t>Using  your 2014-2015 Student Rights and Responsibilities Handbook, find the answers to each of the questions on the following slides. </a:t>
            </a:r>
          </a:p>
          <a:p>
            <a:endParaRPr lang="en-US" sz="3000" dirty="0"/>
          </a:p>
          <a:p>
            <a:r>
              <a:rPr lang="en-US" sz="3000" dirty="0" smtClean="0"/>
              <a:t> </a:t>
            </a:r>
          </a:p>
          <a:p>
            <a:pPr marL="285750" indent="-285750">
              <a:buFont typeface="Arial"/>
              <a:buChar char="•"/>
            </a:pPr>
            <a:r>
              <a:rPr lang="en-US" sz="3000" dirty="0" smtClean="0"/>
              <a:t>The first student to find the answer to each question, citing the specific evidence from the text and the page number of the answer receives a Hawk High Five.  </a:t>
            </a:r>
          </a:p>
        </p:txBody>
      </p:sp>
    </p:spTree>
    <p:extLst>
      <p:ext uri="{BB962C8B-B14F-4D97-AF65-F5344CB8AC3E}">
        <p14:creationId xmlns:p14="http://schemas.microsoft.com/office/powerpoint/2010/main" val="1613622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40" y="163286"/>
            <a:ext cx="7543800" cy="1251857"/>
          </a:xfrm>
        </p:spPr>
        <p:txBody>
          <a:bodyPr/>
          <a:lstStyle/>
          <a:p>
            <a:r>
              <a:rPr lang="en-US" sz="4000" dirty="0" smtClean="0"/>
              <a:t>What to do with the Hawk High Fives…</a:t>
            </a:r>
            <a:endParaRPr lang="en-US" sz="4000" dirty="0"/>
          </a:p>
        </p:txBody>
      </p:sp>
      <p:sp>
        <p:nvSpPr>
          <p:cNvPr id="4" name="TextBox 3"/>
          <p:cNvSpPr txBox="1"/>
          <p:nvPr/>
        </p:nvSpPr>
        <p:spPr>
          <a:xfrm>
            <a:off x="235858" y="1596571"/>
            <a:ext cx="8908142" cy="4708981"/>
          </a:xfrm>
          <a:prstGeom prst="rect">
            <a:avLst/>
          </a:prstGeom>
          <a:noFill/>
        </p:spPr>
        <p:txBody>
          <a:bodyPr wrap="square" rtlCol="0">
            <a:spAutoFit/>
          </a:bodyPr>
          <a:lstStyle/>
          <a:p>
            <a:pPr marL="285750" indent="-285750">
              <a:buFont typeface="Arial"/>
              <a:buChar char="•"/>
            </a:pPr>
            <a:r>
              <a:rPr lang="en-US" sz="2500" dirty="0"/>
              <a:t>A box will be placed on the stage at lunch on Thursday, 9/11/14 labeled “SRRH HH5s.”  For every Hawk High Five placed in the box by 4:00 pm on 9/11/14, your Hawk Time will earn 1 Pride Point</a:t>
            </a:r>
            <a:r>
              <a:rPr lang="en-US" sz="2500" dirty="0" smtClean="0"/>
              <a:t>.</a:t>
            </a:r>
          </a:p>
          <a:p>
            <a:endParaRPr lang="en-US" sz="2500" dirty="0"/>
          </a:p>
          <a:p>
            <a:endParaRPr lang="en-US" sz="2500" dirty="0"/>
          </a:p>
          <a:p>
            <a:pPr marL="285750" indent="-285750">
              <a:buFont typeface="Arial"/>
              <a:buChar char="•"/>
            </a:pPr>
            <a:r>
              <a:rPr lang="en-US" sz="2500" dirty="0"/>
              <a:t>In addition, 1 Hawk High Five will be drawn from the box on Friday, 9/12.  The teacher represented on that HH5 will earn a coffee of their choice the following week.   The student winning the drawing will win a $5 Target gift card </a:t>
            </a:r>
            <a:r>
              <a:rPr lang="en-US" sz="2500" dirty="0" smtClean="0"/>
              <a:t>and </a:t>
            </a:r>
            <a:r>
              <a:rPr lang="en-US" sz="2500" dirty="0"/>
              <a:t>ice cream </a:t>
            </a:r>
            <a:r>
              <a:rPr lang="en-US" sz="2500" dirty="0" smtClean="0"/>
              <a:t>at lunch for everyone in </a:t>
            </a:r>
            <a:r>
              <a:rPr lang="en-US" sz="2500" dirty="0"/>
              <a:t>their Hawk Time.</a:t>
            </a:r>
          </a:p>
        </p:txBody>
      </p:sp>
    </p:spTree>
    <p:extLst>
      <p:ext uri="{BB962C8B-B14F-4D97-AF65-F5344CB8AC3E}">
        <p14:creationId xmlns:p14="http://schemas.microsoft.com/office/powerpoint/2010/main" val="4157024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9275" y="326570"/>
            <a:ext cx="8042276" cy="1117961"/>
          </a:xfrm>
        </p:spPr>
        <p:txBody>
          <a:bodyPr/>
          <a:lstStyle/>
          <a:p>
            <a:r>
              <a:rPr lang="en-US" dirty="0" smtClean="0"/>
              <a:t>Question #1</a:t>
            </a:r>
            <a:endParaRPr lang="en-US" dirty="0"/>
          </a:p>
        </p:txBody>
      </p:sp>
      <p:sp>
        <p:nvSpPr>
          <p:cNvPr id="5" name="TextBox 4"/>
          <p:cNvSpPr txBox="1"/>
          <p:nvPr/>
        </p:nvSpPr>
        <p:spPr>
          <a:xfrm>
            <a:off x="961570" y="1687285"/>
            <a:ext cx="7456716" cy="1754327"/>
          </a:xfrm>
          <a:prstGeom prst="rect">
            <a:avLst/>
          </a:prstGeom>
          <a:noFill/>
        </p:spPr>
        <p:txBody>
          <a:bodyPr wrap="square" rtlCol="0">
            <a:spAutoFit/>
          </a:bodyPr>
          <a:lstStyle/>
          <a:p>
            <a:r>
              <a:rPr lang="en-US" sz="3600" dirty="0" smtClean="0"/>
              <a:t>What are your responsibilities as students when it comes to what clothes you wear to school?</a:t>
            </a:r>
            <a:endParaRPr lang="en-US" sz="3600" dirty="0"/>
          </a:p>
        </p:txBody>
      </p:sp>
    </p:spTree>
    <p:extLst>
      <p:ext uri="{BB962C8B-B14F-4D97-AF65-F5344CB8AC3E}">
        <p14:creationId xmlns:p14="http://schemas.microsoft.com/office/powerpoint/2010/main" val="87081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5" name="TextBox 4"/>
          <p:cNvSpPr txBox="1"/>
          <p:nvPr/>
        </p:nvSpPr>
        <p:spPr>
          <a:xfrm>
            <a:off x="420298" y="1286299"/>
            <a:ext cx="8583900" cy="4893647"/>
          </a:xfrm>
          <a:prstGeom prst="rect">
            <a:avLst/>
          </a:prstGeom>
          <a:noFill/>
        </p:spPr>
        <p:txBody>
          <a:bodyPr wrap="square" rtlCol="0">
            <a:spAutoFit/>
          </a:bodyPr>
          <a:lstStyle/>
          <a:p>
            <a:r>
              <a:rPr lang="en-US" sz="2400" dirty="0" smtClean="0"/>
              <a:t>Page 11:</a:t>
            </a:r>
          </a:p>
          <a:p>
            <a:r>
              <a:rPr lang="en-US" sz="2400" dirty="0" smtClean="0"/>
              <a:t>“Articles </a:t>
            </a:r>
            <a:r>
              <a:rPr lang="en-US" sz="2400" dirty="0"/>
              <a:t>of clothing that advertise illegal activities or promote the use of </a:t>
            </a:r>
            <a:r>
              <a:rPr lang="en-US" sz="2400" dirty="0" smtClean="0"/>
              <a:t>alcohol</a:t>
            </a:r>
            <a:r>
              <a:rPr lang="en-US" sz="2400" dirty="0"/>
              <a:t>, tobacco or drug products, promote acts of violence and/or intimidation, or </a:t>
            </a:r>
            <a:r>
              <a:rPr lang="en-US" sz="2400" dirty="0" smtClean="0"/>
              <a:t>that </a:t>
            </a:r>
            <a:r>
              <a:rPr lang="en-US" sz="2400" dirty="0"/>
              <a:t>display sexually suggestive words or pictures are not permitted in </a:t>
            </a:r>
            <a:r>
              <a:rPr lang="en-US" sz="2400" dirty="0" smtClean="0"/>
              <a:t>school... </a:t>
            </a:r>
            <a:r>
              <a:rPr lang="en-US" sz="2400" dirty="0"/>
              <a:t>Properly fitting </a:t>
            </a:r>
            <a:r>
              <a:rPr lang="en-US" sz="2400" dirty="0" smtClean="0"/>
              <a:t>clothing </a:t>
            </a:r>
            <a:r>
              <a:rPr lang="en-US" sz="2400" dirty="0"/>
              <a:t>is to be worn. Clothing with holes, ragged hems or cut-off hemlines, </a:t>
            </a:r>
            <a:r>
              <a:rPr lang="en-US" sz="2400" dirty="0" smtClean="0"/>
              <a:t>or </a:t>
            </a:r>
            <a:r>
              <a:rPr lang="en-US" sz="2400" dirty="0"/>
              <a:t>made of transparent or fishnet fabric, or clothing that exposes the chest, legs </a:t>
            </a:r>
            <a:r>
              <a:rPr lang="en-US" sz="2400" dirty="0" smtClean="0"/>
              <a:t>above </a:t>
            </a:r>
            <a:r>
              <a:rPr lang="en-US" sz="2400" dirty="0"/>
              <a:t>mid thigh, abdomen, genital area, buttocks, or undergarments shall not be </a:t>
            </a:r>
            <a:r>
              <a:rPr lang="en-US" sz="2400" dirty="0" smtClean="0"/>
              <a:t>worn </a:t>
            </a:r>
            <a:r>
              <a:rPr lang="en-US" sz="2400" dirty="0"/>
              <a:t>in the buildings. Any items which are commonly considered evidence of </a:t>
            </a:r>
            <a:r>
              <a:rPr lang="en-US" sz="2400" dirty="0" smtClean="0"/>
              <a:t>membership </a:t>
            </a:r>
            <a:r>
              <a:rPr lang="en-US" sz="2400" dirty="0"/>
              <a:t>or affiliation with any gang are also prohibited</a:t>
            </a:r>
            <a:r>
              <a:rPr lang="en-US" sz="2400" dirty="0" smtClean="0"/>
              <a:t>.</a:t>
            </a:r>
            <a:r>
              <a:rPr lang="en-US" dirty="0" smtClean="0"/>
              <a:t>”</a:t>
            </a:r>
            <a:endParaRPr lang="en-US" dirty="0"/>
          </a:p>
        </p:txBody>
      </p:sp>
    </p:spTree>
    <p:extLst>
      <p:ext uri="{BB962C8B-B14F-4D97-AF65-F5344CB8AC3E}">
        <p14:creationId xmlns:p14="http://schemas.microsoft.com/office/powerpoint/2010/main" val="3527083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Students are entitled to express their own personal opinions as long as they don’t use what kinds of speech?</a:t>
            </a:r>
            <a:endParaRPr lang="en-US" sz="3600" dirty="0"/>
          </a:p>
        </p:txBody>
      </p:sp>
    </p:spTree>
    <p:extLst>
      <p:ext uri="{BB962C8B-B14F-4D97-AF65-F5344CB8AC3E}">
        <p14:creationId xmlns:p14="http://schemas.microsoft.com/office/powerpoint/2010/main" val="398955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549275" y="1600200"/>
            <a:ext cx="8286296" cy="4749799"/>
          </a:xfrm>
        </p:spPr>
        <p:txBody>
          <a:bodyPr>
            <a:normAutofit lnSpcReduction="10000"/>
          </a:bodyPr>
          <a:lstStyle/>
          <a:p>
            <a:pPr marL="0" indent="0">
              <a:buNone/>
            </a:pPr>
            <a:r>
              <a:rPr lang="en-US" dirty="0" smtClean="0"/>
              <a:t>Page 9:</a:t>
            </a:r>
          </a:p>
          <a:p>
            <a:r>
              <a:rPr lang="en-US" dirty="0" smtClean="0"/>
              <a:t>“Speech that is vulgar, lewd, indecent or…offensive.”</a:t>
            </a:r>
          </a:p>
          <a:p>
            <a:r>
              <a:rPr lang="en-US" dirty="0" smtClean="0"/>
              <a:t>“Speech that is libelous or slanderous” (Explain that this means untrue and mean…spreading rumors)</a:t>
            </a:r>
          </a:p>
          <a:p>
            <a:r>
              <a:rPr lang="en-US" dirty="0" smtClean="0"/>
              <a:t>“Speech that could…be viewed as promoting illegal drug use”</a:t>
            </a:r>
          </a:p>
          <a:p>
            <a:r>
              <a:rPr lang="en-US" dirty="0" smtClean="0"/>
              <a:t>“Speech that threatens…to cause harm or injury to another or to school property…or that constitutes bullying and harassment.” (Puts down others or causes them to feel unsafe)</a:t>
            </a:r>
          </a:p>
        </p:txBody>
      </p:sp>
    </p:spTree>
    <p:extLst>
      <p:ext uri="{BB962C8B-B14F-4D97-AF65-F5344CB8AC3E}">
        <p14:creationId xmlns:p14="http://schemas.microsoft.com/office/powerpoint/2010/main" val="3413963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pPr marL="0" indent="0">
              <a:buNone/>
            </a:pPr>
            <a:r>
              <a:rPr lang="en-US" sz="3600" dirty="0" smtClean="0"/>
              <a:t>What are the consequences for students that misbehave on the bus?</a:t>
            </a:r>
          </a:p>
          <a:p>
            <a:pPr marL="0" indent="0">
              <a:buNone/>
            </a:pPr>
            <a:endParaRPr lang="en-US" dirty="0"/>
          </a:p>
        </p:txBody>
      </p:sp>
    </p:spTree>
    <p:extLst>
      <p:ext uri="{BB962C8B-B14F-4D97-AF65-F5344CB8AC3E}">
        <p14:creationId xmlns:p14="http://schemas.microsoft.com/office/powerpoint/2010/main" val="2467236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3091</TotalTime>
  <Words>1030</Words>
  <Application>Microsoft Macintosh PowerPoint</Application>
  <PresentationFormat>On-screen Show (4:3)</PresentationFormat>
  <Paragraphs>60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Breeze</vt:lpstr>
      <vt:lpstr>Hazelbrook’s Student Rights and Responsibilities Handbook Scavenger Hunt</vt:lpstr>
      <vt:lpstr>Overview of the SRRH</vt:lpstr>
      <vt:lpstr>Instructions:</vt:lpstr>
      <vt:lpstr>What to do with the Hawk High Fives…</vt:lpstr>
      <vt:lpstr>Question #1</vt:lpstr>
      <vt:lpstr>Answer:</vt:lpstr>
      <vt:lpstr>Question 2</vt:lpstr>
      <vt:lpstr>Answer</vt:lpstr>
      <vt:lpstr>Question 3</vt:lpstr>
      <vt:lpstr>Answer</vt:lpstr>
      <vt:lpstr>Question 4</vt:lpstr>
      <vt:lpstr>Answers</vt:lpstr>
      <vt:lpstr>Question 5</vt:lpstr>
      <vt:lpstr>Answer</vt:lpstr>
      <vt:lpstr>Question 6</vt:lpstr>
      <vt:lpstr>Answer</vt:lpstr>
      <vt:lpstr>Question 7</vt:lpstr>
      <vt:lpstr>Answer</vt:lpstr>
      <vt:lpstr>Next Steps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Hazelbrook’s Student Rights and Responsibilities Handbook Scavenger Hunt</dc:title>
  <dc:creator>Teacher</dc:creator>
  <cp:lastModifiedBy>Teacher</cp:lastModifiedBy>
  <cp:revision>10</cp:revision>
  <dcterms:created xsi:type="dcterms:W3CDTF">2014-09-05T23:58:39Z</dcterms:created>
  <dcterms:modified xsi:type="dcterms:W3CDTF">2014-09-11T14:23:33Z</dcterms:modified>
</cp:coreProperties>
</file>