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8" r:id="rId9"/>
    <p:sldId id="265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22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9/10/15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9/10/15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9/10/15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9/10/15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9/10/15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tabLst/>
              <a:defRPr sz="2000"/>
            </a:lvl6pPr>
            <a:lvl7pPr marL="2290763" indent="-461963">
              <a:tabLst/>
              <a:defRPr sz="2000"/>
            </a:lvl7pPr>
            <a:lvl8pPr marL="2290763" indent="-461963">
              <a:tabLst/>
              <a:defRPr sz="2000"/>
            </a:lvl8pPr>
            <a:lvl9pPr marL="2290763" indent="-461963">
              <a:tabLst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9/10/15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9/10/15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8F24D-EB19-4AE0-B015-2BEA6D5224F2}" type="datetimeFigureOut">
              <a:rPr lang="en-US" smtClean="0"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00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Hazelbrook’s</a:t>
            </a:r>
            <a:r>
              <a:rPr lang="en-US" dirty="0" smtClean="0"/>
              <a:t> Emergency Response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A student guide for communicating and responding during emergencies.</a:t>
            </a:r>
          </a:p>
          <a:p>
            <a:endParaRPr lang="en-US" sz="3200" dirty="0" smtClean="0"/>
          </a:p>
          <a:p>
            <a:r>
              <a:rPr lang="en-US" sz="3200" dirty="0" smtClean="0"/>
              <a:t>October 2, 2014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15775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Shelter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21194"/>
            <a:ext cx="7770813" cy="2941817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 smtClean="0"/>
              <a:t>Teacher: “Shelter for earthquake!  Drop, cover and hold.  Shelter for earthquake!  Drop, cover and hold.”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Students:</a:t>
            </a:r>
          </a:p>
          <a:p>
            <a:pPr lvl="1"/>
            <a:r>
              <a:rPr lang="en-US" dirty="0" smtClean="0"/>
              <a:t>Move under a table or desk.</a:t>
            </a:r>
          </a:p>
          <a:p>
            <a:pPr lvl="1"/>
            <a:r>
              <a:rPr lang="en-US" dirty="0" smtClean="0"/>
              <a:t>Place hands over your head and hold on to leg of table.</a:t>
            </a:r>
          </a:p>
          <a:p>
            <a:pPr lvl="1"/>
            <a:r>
              <a:rPr lang="en-US" dirty="0" smtClean="0"/>
              <a:t>Wait silently for further instructions.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63010"/>
            <a:ext cx="9144000" cy="199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65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Goals/Objectives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9043"/>
            <a:ext cx="7770813" cy="1267902"/>
          </a:xfrm>
        </p:spPr>
        <p:txBody>
          <a:bodyPr/>
          <a:lstStyle/>
          <a:p>
            <a:r>
              <a:rPr lang="en-US" dirty="0" smtClean="0"/>
              <a:t>When an emergency announcement is made, students will safely and appropriately respond.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712" y="2692503"/>
            <a:ext cx="6130687" cy="388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87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Major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606" y="1572903"/>
            <a:ext cx="2972837" cy="48412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Instructions will be announced over the school intercom with a specific phrase (repeated once</a:t>
            </a:r>
            <a:r>
              <a:rPr lang="en-US" dirty="0" smtClean="0"/>
              <a:t>) for:</a:t>
            </a:r>
          </a:p>
          <a:p>
            <a:r>
              <a:rPr lang="en-US" dirty="0" smtClean="0"/>
              <a:t>Lockout</a:t>
            </a:r>
          </a:p>
          <a:p>
            <a:r>
              <a:rPr lang="en-US" dirty="0" smtClean="0"/>
              <a:t>Lockdown</a:t>
            </a:r>
          </a:p>
          <a:p>
            <a:r>
              <a:rPr lang="en-US" dirty="0" smtClean="0"/>
              <a:t>Shelter</a:t>
            </a:r>
          </a:p>
          <a:p>
            <a:r>
              <a:rPr lang="en-US" dirty="0" smtClean="0"/>
              <a:t>Evacuate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443" y="2209800"/>
            <a:ext cx="5785487" cy="420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30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Lockout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12952"/>
            <a:ext cx="7770813" cy="4648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Dangerous situation outside the building.</a:t>
            </a:r>
          </a:p>
          <a:p>
            <a:pPr marL="0" indent="0">
              <a:buNone/>
            </a:pPr>
            <a:r>
              <a:rPr lang="en-US" sz="2800" u="sng" dirty="0" smtClean="0">
                <a:solidFill>
                  <a:schemeClr val="tx1"/>
                </a:solidFill>
              </a:rPr>
              <a:t>PA Announcement</a:t>
            </a:r>
            <a:r>
              <a:rPr lang="en-US" sz="2800" dirty="0" smtClean="0">
                <a:solidFill>
                  <a:schemeClr val="tx1"/>
                </a:solidFill>
              </a:rPr>
              <a:t>: “Lockout!  Secure the perimeter.  Lockout!  Secure the perimeter.”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Students move inside the building and into the nearest classroom.    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Exterior doors are locked.  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Business as usual inside the classroom.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395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48090"/>
            <a:ext cx="7770813" cy="468984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Dangerous situation inside the school.</a:t>
            </a:r>
          </a:p>
          <a:p>
            <a:pPr marL="0" indent="0">
              <a:buNone/>
            </a:pPr>
            <a:r>
              <a:rPr lang="en-US" u="sng" dirty="0" smtClean="0"/>
              <a:t>PA Announcement: </a:t>
            </a:r>
            <a:r>
              <a:rPr lang="en-US" dirty="0" smtClean="0"/>
              <a:t>“Lockdown! Locks, lights out of sight.  Lockdown!  Locks, lights, out of sight.”</a:t>
            </a:r>
          </a:p>
          <a:p>
            <a:r>
              <a:rPr lang="en-US" dirty="0" smtClean="0"/>
              <a:t>Students move to corner of the room invisible from the outside.  Wait </a:t>
            </a:r>
            <a:r>
              <a:rPr lang="en-US" b="1" u="sng" dirty="0" smtClean="0"/>
              <a:t>silently</a:t>
            </a:r>
            <a:r>
              <a:rPr lang="en-US" dirty="0" smtClean="0"/>
              <a:t> for further instructions.</a:t>
            </a:r>
          </a:p>
          <a:p>
            <a:pPr lvl="1"/>
            <a:r>
              <a:rPr lang="en-US" dirty="0" smtClean="0"/>
              <a:t>May last for hours.</a:t>
            </a:r>
          </a:p>
          <a:p>
            <a:pPr lvl="1"/>
            <a:r>
              <a:rPr lang="en-US" dirty="0" smtClean="0"/>
              <a:t>Do not respond to fire alarm unless actual fire presents danger.</a:t>
            </a:r>
          </a:p>
          <a:p>
            <a:pPr lvl="1"/>
            <a:r>
              <a:rPr lang="en-US" dirty="0" smtClean="0"/>
              <a:t>Follow instructions from law enforcement to evacuate if necessary.</a:t>
            </a:r>
          </a:p>
          <a:p>
            <a:pPr lvl="1"/>
            <a:r>
              <a:rPr lang="en-US" dirty="0" smtClean="0"/>
              <a:t>If outside or in hallway, use your safety instincts.  If it’s unsafe to enter the building or classroom, run to the nearest safe location.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148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520700"/>
            <a:ext cx="8445500" cy="581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Lockdown Practice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061188"/>
            <a:ext cx="7770813" cy="291295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Teacher: Please say aloud the lockdown announcement and repeat once.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Students: Silently move away from a place where you can be seen and wait for further instructions.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501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Evacuate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75939"/>
            <a:ext cx="7770813" cy="458883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Occurs when students need to be moved away from an unsafe situation.</a:t>
            </a:r>
          </a:p>
          <a:p>
            <a:pPr marL="0" indent="0">
              <a:buNone/>
            </a:pPr>
            <a:r>
              <a:rPr lang="en-US" u="sng" dirty="0" err="1" smtClean="0"/>
              <a:t>Emergyency</a:t>
            </a:r>
            <a:r>
              <a:rPr lang="en-US" u="sng" dirty="0" smtClean="0"/>
              <a:t> Alarm will ring or PA Announcement: </a:t>
            </a:r>
            <a:r>
              <a:rPr lang="en-US" dirty="0" smtClean="0"/>
              <a:t>“Evacuate to ______________!  Evacuate to ______________!”</a:t>
            </a:r>
          </a:p>
          <a:p>
            <a:pPr marL="457200" lvl="1" indent="0">
              <a:buNone/>
            </a:pPr>
            <a:r>
              <a:rPr lang="en-US" dirty="0" smtClean="0"/>
              <a:t>Example: “Evacuate to the field!  Evacuate to the field!”</a:t>
            </a:r>
          </a:p>
          <a:p>
            <a:r>
              <a:rPr lang="en-US" dirty="0" smtClean="0"/>
              <a:t>Students:</a:t>
            </a:r>
          </a:p>
          <a:p>
            <a:pPr lvl="1"/>
            <a:r>
              <a:rPr lang="en-US" dirty="0" smtClean="0"/>
              <a:t>Leave items behind.</a:t>
            </a:r>
          </a:p>
          <a:p>
            <a:pPr lvl="1"/>
            <a:r>
              <a:rPr lang="en-US" dirty="0" smtClean="0"/>
              <a:t>Form single file line.</a:t>
            </a:r>
          </a:p>
          <a:p>
            <a:pPr lvl="1"/>
            <a:r>
              <a:rPr lang="en-US" dirty="0" smtClean="0"/>
              <a:t>Be prepared for other instructions. (cover your head, crawl, hold your neighbor’s hands)</a:t>
            </a:r>
          </a:p>
          <a:p>
            <a:pPr lvl="1"/>
            <a:r>
              <a:rPr lang="en-US" dirty="0" smtClean="0"/>
              <a:t>Follow your teacher silently to the stated location.</a:t>
            </a:r>
          </a:p>
        </p:txBody>
      </p:sp>
    </p:spTree>
    <p:extLst>
      <p:ext uri="{BB962C8B-B14F-4D97-AF65-F5344CB8AC3E}">
        <p14:creationId xmlns:p14="http://schemas.microsoft.com/office/powerpoint/2010/main" val="2042719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Evacuation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3572" y="2005810"/>
            <a:ext cx="4580428" cy="45744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Teacher: </a:t>
            </a:r>
            <a:r>
              <a:rPr lang="en-US" dirty="0" smtClean="0"/>
              <a:t>“Evacuate out of the building.  Evacuate out of the building.”</a:t>
            </a:r>
          </a:p>
          <a:p>
            <a:pPr marL="0" indent="0">
              <a:buNone/>
            </a:pPr>
            <a:r>
              <a:rPr lang="en-US" u="sng" dirty="0" smtClean="0"/>
              <a:t>Students: </a:t>
            </a:r>
          </a:p>
          <a:p>
            <a:r>
              <a:rPr lang="en-US" dirty="0" smtClean="0"/>
              <a:t>Form single file line </a:t>
            </a:r>
            <a:r>
              <a:rPr lang="en-US" u="sng" dirty="0" smtClean="0"/>
              <a:t>silently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Follow your teacher </a:t>
            </a:r>
            <a:r>
              <a:rPr lang="en-US" u="sng" dirty="0" smtClean="0"/>
              <a:t>silently</a:t>
            </a:r>
            <a:r>
              <a:rPr lang="en-US" dirty="0" smtClean="0"/>
              <a:t> to evacuation location.</a:t>
            </a:r>
          </a:p>
          <a:p>
            <a:r>
              <a:rPr lang="en-US" dirty="0" smtClean="0"/>
              <a:t>Wait </a:t>
            </a:r>
            <a:r>
              <a:rPr lang="en-US" u="sng" dirty="0" smtClean="0"/>
              <a:t>silently</a:t>
            </a:r>
            <a:r>
              <a:rPr lang="en-US" dirty="0" smtClean="0"/>
              <a:t> for further instructions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3230"/>
            <a:ext cx="4563573" cy="303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57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62461"/>
            <a:ext cx="7770813" cy="3657600"/>
          </a:xfrm>
        </p:spPr>
        <p:txBody>
          <a:bodyPr/>
          <a:lstStyle/>
          <a:p>
            <a:r>
              <a:rPr lang="en-US" dirty="0" smtClean="0"/>
              <a:t>Listen for type of hazard and shelter method.</a:t>
            </a:r>
          </a:p>
          <a:p>
            <a:pPr lvl="1"/>
            <a:r>
              <a:rPr lang="en-US" u="sng" dirty="0" smtClean="0"/>
              <a:t>PA Announcement:</a:t>
            </a:r>
            <a:r>
              <a:rPr lang="en-US" dirty="0" smtClean="0"/>
              <a:t> “Shelter for earthquake!  Drop, cover and hold.”</a:t>
            </a:r>
          </a:p>
          <a:p>
            <a:pPr lvl="1"/>
            <a:r>
              <a:rPr lang="en-US" dirty="0" smtClean="0"/>
              <a:t>“Shelter for hazmat and seal!”  </a:t>
            </a:r>
          </a:p>
          <a:p>
            <a:pPr lvl="1"/>
            <a:r>
              <a:rPr lang="en-US" dirty="0" smtClean="0"/>
              <a:t>“Shelter for tornado.  Drop, cover and hold.”</a:t>
            </a:r>
          </a:p>
          <a:p>
            <a:pPr lvl="1"/>
            <a:r>
              <a:rPr lang="en-US" dirty="0" smtClean="0"/>
              <a:t>“Shelter in silence.”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39054"/>
            <a:ext cx="9144000" cy="301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282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698</TotalTime>
  <Words>471</Words>
  <Application>Microsoft Macintosh PowerPoint</Application>
  <PresentationFormat>On-screen Show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Folio</vt:lpstr>
      <vt:lpstr>Hazelbrook’s Emergency Response</vt:lpstr>
      <vt:lpstr>Goals/Objectives</vt:lpstr>
      <vt:lpstr>4 Major Actions</vt:lpstr>
      <vt:lpstr>Lockout</vt:lpstr>
      <vt:lpstr>Lockdown</vt:lpstr>
      <vt:lpstr>Lockdown Practice</vt:lpstr>
      <vt:lpstr>Evacuate</vt:lpstr>
      <vt:lpstr>Evacuation Practice</vt:lpstr>
      <vt:lpstr>Shelter</vt:lpstr>
      <vt:lpstr>Shelter Practice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Hazelbrook’s Standard Response Protocol (SRP)</dc:title>
  <dc:creator>Teacher</dc:creator>
  <cp:lastModifiedBy>Teacher</cp:lastModifiedBy>
  <cp:revision>12</cp:revision>
  <dcterms:created xsi:type="dcterms:W3CDTF">2014-09-24T15:32:40Z</dcterms:created>
  <dcterms:modified xsi:type="dcterms:W3CDTF">2015-09-10T16:35:06Z</dcterms:modified>
</cp:coreProperties>
</file>