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63" r:id="rId5"/>
    <p:sldId id="264" r:id="rId6"/>
    <p:sldId id="273" r:id="rId7"/>
    <p:sldId id="274" r:id="rId8"/>
    <p:sldId id="259" r:id="rId9"/>
    <p:sldId id="260" r:id="rId10"/>
    <p:sldId id="265" r:id="rId11"/>
    <p:sldId id="266" r:id="rId12"/>
    <p:sldId id="269" r:id="rId13"/>
    <p:sldId id="270" r:id="rId14"/>
    <p:sldId id="261" r:id="rId15"/>
    <p:sldId id="262" r:id="rId16"/>
    <p:sldId id="267" r:id="rId17"/>
    <p:sldId id="268" r:id="rId18"/>
    <p:sldId id="271" r:id="rId19"/>
    <p:sldId id="272" r:id="rId20"/>
    <p:sldId id="275" r:id="rId21"/>
    <p:sldId id="276" r:id="rId22"/>
    <p:sldId id="291" r:id="rId23"/>
    <p:sldId id="295" r:id="rId24"/>
    <p:sldId id="292" r:id="rId25"/>
    <p:sldId id="296" r:id="rId26"/>
    <p:sldId id="293" r:id="rId27"/>
    <p:sldId id="297" r:id="rId28"/>
    <p:sldId id="294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6" r:id="rId47"/>
    <p:sldId id="317" r:id="rId48"/>
    <p:sldId id="318" r:id="rId49"/>
    <p:sldId id="319" r:id="rId50"/>
    <p:sldId id="277" r:id="rId51"/>
    <p:sldId id="278" r:id="rId52"/>
    <p:sldId id="279" r:id="rId53"/>
    <p:sldId id="280" r:id="rId54"/>
    <p:sldId id="283" r:id="rId55"/>
    <p:sldId id="284" r:id="rId56"/>
    <p:sldId id="285" r:id="rId57"/>
    <p:sldId id="286" r:id="rId58"/>
    <p:sldId id="287" r:id="rId59"/>
    <p:sldId id="288" r:id="rId60"/>
    <p:sldId id="289" r:id="rId61"/>
    <p:sldId id="290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D4F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92EB6-44B7-EE48-AA39-19BF83FE9188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321D1-38D5-2B45-AA3F-4E4C3A14D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3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Stable means a full out energy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21D1-38D5-2B45-AA3F-4E4C3A14D7F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8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Unstable with 1 </a:t>
            </a:r>
            <a:r>
              <a:rPr lang="en-US" dirty="0" err="1" smtClean="0"/>
              <a:t>ve</a:t>
            </a:r>
            <a:r>
              <a:rPr lang="en-US" dirty="0" smtClean="0"/>
              <a:t>, so they lose to gain stability.</a:t>
            </a:r>
            <a:r>
              <a:rPr lang="en-US" baseline="0" dirty="0" smtClean="0"/>
              <a:t>  </a:t>
            </a:r>
            <a:r>
              <a:rPr lang="en-US" dirty="0" smtClean="0"/>
              <a:t>Easier b/c the 1 </a:t>
            </a:r>
            <a:r>
              <a:rPr lang="en-US" dirty="0" err="1" smtClean="0"/>
              <a:t>ve</a:t>
            </a:r>
            <a:r>
              <a:rPr lang="en-US" dirty="0" smtClean="0"/>
              <a:t> is further from the nucleus therefore more reactive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21D1-38D5-2B45-AA3F-4E4C3A14D7F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6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you go down</a:t>
            </a:r>
            <a:r>
              <a:rPr lang="en-US" baseline="0" dirty="0" smtClean="0"/>
              <a:t> group 7 the atom becomes larger, and there is less attraction between the positive nucleus and the outermost electrons. </a:t>
            </a:r>
          </a:p>
          <a:p>
            <a:r>
              <a:rPr lang="en-US" baseline="0" dirty="0" smtClean="0"/>
              <a:t>As a result it becomes harder to attract an electron.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21D1-38D5-2B45-AA3F-4E4C3A14D7F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F6DA-099C-9441-BC89-175F491365B7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7964-2B7C-E14A-89A3-AA07E74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4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F6DA-099C-9441-BC89-175F491365B7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7964-2B7C-E14A-89A3-AA07E74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4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F6DA-099C-9441-BC89-175F491365B7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7964-2B7C-E14A-89A3-AA07E74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5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F6DA-099C-9441-BC89-175F491365B7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7964-2B7C-E14A-89A3-AA07E74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1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F6DA-099C-9441-BC89-175F491365B7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7964-2B7C-E14A-89A3-AA07E74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2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F6DA-099C-9441-BC89-175F491365B7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7964-2B7C-E14A-89A3-AA07E74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F6DA-099C-9441-BC89-175F491365B7}" type="datetimeFigureOut">
              <a:rPr lang="en-US" smtClean="0"/>
              <a:t>3/3/16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7964-2B7C-E14A-89A3-AA07E74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3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F6DA-099C-9441-BC89-175F491365B7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7964-2B7C-E14A-89A3-AA07E74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5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F6DA-099C-9441-BC89-175F491365B7}" type="datetimeFigureOut">
              <a:rPr lang="en-US" smtClean="0"/>
              <a:t>3/3/16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7964-2B7C-E14A-89A3-AA07E74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F6DA-099C-9441-BC89-175F491365B7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7964-2B7C-E14A-89A3-AA07E74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5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F6DA-099C-9441-BC89-175F491365B7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7964-2B7C-E14A-89A3-AA07E74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8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F6DA-099C-9441-BC89-175F491365B7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37964-2B7C-E14A-89A3-AA07E74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6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7338"/>
            <a:ext cx="7772400" cy="1470025"/>
          </a:xfrm>
        </p:spPr>
        <p:txBody>
          <a:bodyPr/>
          <a:lstStyle/>
          <a:p>
            <a:r>
              <a:rPr lang="en-US" dirty="0" smtClean="0"/>
              <a:t>Chapter 4 Review</a:t>
            </a:r>
            <a:br>
              <a:rPr lang="en-US" dirty="0" smtClean="0"/>
            </a:br>
            <a:r>
              <a:rPr lang="en-US" dirty="0" smtClean="0"/>
              <a:t>with Table Partner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Get One White board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One Marker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One Eraser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5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402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Is Lithium reactive or stable? Explain.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70" y="2387902"/>
            <a:ext cx="3701038" cy="37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4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90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Is Lithium reactive or stable?</a:t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70" y="2387902"/>
            <a:ext cx="3701038" cy="3701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7636" y="2963715"/>
            <a:ext cx="26988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Very Reactive</a:t>
            </a:r>
            <a:r>
              <a:rPr lang="en-US" sz="4000" b="1" dirty="0" smtClean="0"/>
              <a:t>- last orbit almost empty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5791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60" y="1227261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Is Lithium a Metal, Non-Metal or Metalloid?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44" y="2703832"/>
            <a:ext cx="5027660" cy="41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3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60" y="1227261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Metal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44" y="2703832"/>
            <a:ext cx="5027660" cy="41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2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90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Draw the atom Neon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1" y="2565702"/>
            <a:ext cx="4292298" cy="429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1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90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Draw the atom Neon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5702"/>
            <a:ext cx="4292298" cy="4292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027" y="2857868"/>
            <a:ext cx="5003401" cy="37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6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90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Is Neon reactive or stable ?  Explain.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52" y="2681457"/>
            <a:ext cx="5003401" cy="37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9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90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Is Neon reactive </a:t>
            </a:r>
            <a:r>
              <a:rPr lang="en-US" sz="4800" smtClean="0"/>
              <a:t>or stable ?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52" y="2681457"/>
            <a:ext cx="5003401" cy="37525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97636" y="2963715"/>
            <a:ext cx="26988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Stable</a:t>
            </a:r>
            <a:r>
              <a:rPr lang="en-US" sz="4000" b="1" dirty="0" smtClean="0"/>
              <a:t>- last orbit full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0154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90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Is Neon a Metal, Non-metal or Metalloid ?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36" y="2742504"/>
            <a:ext cx="6570763" cy="41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2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90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 Non-metal 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36" y="2742504"/>
            <a:ext cx="6570763" cy="41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6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90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Draw the atom Sulfur</a:t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742" y="2387902"/>
            <a:ext cx="4282372" cy="428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8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determines if an atom is stable or reactive?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397" b="4937"/>
          <a:stretch/>
        </p:blipFill>
        <p:spPr>
          <a:xfrm>
            <a:off x="934906" y="2099299"/>
            <a:ext cx="7485975" cy="43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4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determines if an atom is stable or reactive?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397" b="4937"/>
          <a:stretch/>
        </p:blipFill>
        <p:spPr>
          <a:xfrm>
            <a:off x="1111304" y="1417638"/>
            <a:ext cx="4656891" cy="2677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9250" y="43926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2057" y="4057233"/>
            <a:ext cx="84764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If the outer orbit is ALMOST full or ALMOST empty it is highly reactive. If it is all the way full it is stable.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413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am I?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Metal, Non-Metal or Metalloid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5800" b="1" i="1" dirty="0">
                <a:latin typeface="American Typewriter"/>
                <a:cs typeface="American Typewriter"/>
              </a:rPr>
              <a:t>C</a:t>
            </a:r>
            <a:r>
              <a:rPr lang="en-US" sz="5800" b="1" i="1" dirty="0" smtClean="0">
                <a:latin typeface="American Typewriter"/>
                <a:cs typeface="American Typewriter"/>
              </a:rPr>
              <a:t>onduct electricity</a:t>
            </a:r>
          </a:p>
          <a:p>
            <a:r>
              <a:rPr lang="en-US" sz="5800" b="1" i="1" dirty="0" smtClean="0">
                <a:latin typeface="American Typewriter"/>
                <a:cs typeface="American Typewriter"/>
              </a:rPr>
              <a:t>Malleable</a:t>
            </a:r>
          </a:p>
          <a:p>
            <a:r>
              <a:rPr lang="en-US" sz="5800" b="1" i="1" dirty="0" smtClean="0">
                <a:latin typeface="American Typewriter"/>
                <a:cs typeface="American Typewriter"/>
              </a:rPr>
              <a:t>Conduct heat</a:t>
            </a:r>
          </a:p>
          <a:p>
            <a:endParaRPr lang="en-US" sz="5800" b="1" i="1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185443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am I?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Metal, Non-Metal or Metalloid</a:t>
            </a:r>
          </a:p>
          <a:p>
            <a:r>
              <a:rPr lang="en-US" b="1" i="1" dirty="0">
                <a:latin typeface="American Typewriter"/>
                <a:cs typeface="American Typewriter"/>
              </a:rPr>
              <a:t>Conduct electricity</a:t>
            </a:r>
          </a:p>
          <a:p>
            <a:r>
              <a:rPr lang="en-US" b="1" i="1" dirty="0">
                <a:latin typeface="American Typewriter"/>
                <a:cs typeface="American Typewriter"/>
              </a:rPr>
              <a:t>Malleable</a:t>
            </a:r>
          </a:p>
          <a:p>
            <a:r>
              <a:rPr lang="en-US" b="1" i="1" dirty="0">
                <a:latin typeface="American Typewriter"/>
                <a:cs typeface="American Typewriter"/>
              </a:rPr>
              <a:t>Conduct heat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7200" b="1" i="1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Metal</a:t>
            </a:r>
            <a:endParaRPr lang="en-US" sz="7200" b="1" i="1" dirty="0">
              <a:solidFill>
                <a:srgbClr val="FF0000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731624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am I?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Metal, Non-Metal or Metalloid</a:t>
            </a:r>
          </a:p>
          <a:p>
            <a:r>
              <a:rPr lang="en-US" sz="4400" dirty="0" smtClean="0"/>
              <a:t>Brittle</a:t>
            </a:r>
          </a:p>
          <a:p>
            <a:r>
              <a:rPr lang="en-US" sz="4400" dirty="0" smtClean="0"/>
              <a:t>Low melting point</a:t>
            </a:r>
          </a:p>
          <a:p>
            <a:r>
              <a:rPr lang="en-US" sz="4400" dirty="0" smtClean="0"/>
              <a:t>Low density</a:t>
            </a:r>
          </a:p>
        </p:txBody>
      </p:sp>
    </p:spTree>
    <p:extLst>
      <p:ext uri="{BB962C8B-B14F-4D97-AF65-F5344CB8AC3E}">
        <p14:creationId xmlns:p14="http://schemas.microsoft.com/office/powerpoint/2010/main" val="345748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am I?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Metal, Non-Metal or Metalloid</a:t>
            </a:r>
          </a:p>
          <a:p>
            <a:r>
              <a:rPr lang="en-US" dirty="0"/>
              <a:t>Brittle</a:t>
            </a:r>
          </a:p>
          <a:p>
            <a:r>
              <a:rPr lang="en-US" dirty="0"/>
              <a:t>Low melting point</a:t>
            </a:r>
          </a:p>
          <a:p>
            <a:r>
              <a:rPr lang="en-US" dirty="0"/>
              <a:t>Low density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8000" b="1" dirty="0" smtClean="0">
                <a:solidFill>
                  <a:srgbClr val="FF0000"/>
                </a:solidFill>
              </a:rPr>
              <a:t>Non</a:t>
            </a:r>
            <a:r>
              <a:rPr lang="en-US" sz="8000" b="1" dirty="0">
                <a:solidFill>
                  <a:srgbClr val="FF0000"/>
                </a:solidFill>
              </a:rPr>
              <a:t>-Metal </a:t>
            </a:r>
            <a:endParaRPr lang="en-US" sz="8000" b="1" i="1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081301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am I?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Metal, Non-Metal or Metalloid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7200" b="1" i="1" dirty="0" smtClean="0">
                <a:latin typeface="American Typewriter"/>
                <a:cs typeface="American Typewriter"/>
              </a:rPr>
              <a:t>Hydrogen</a:t>
            </a:r>
            <a:endParaRPr lang="en-US" sz="7200" b="1" i="1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882087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382157"/>
            <a:ext cx="7507515" cy="4333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am I?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Metal, Non-Metal or Metalloid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7200" b="1" i="1" dirty="0" smtClean="0">
                <a:latin typeface="American Typewriter"/>
                <a:cs typeface="American Typewriter"/>
              </a:rPr>
              <a:t>Hydrogen</a:t>
            </a:r>
          </a:p>
          <a:p>
            <a:pPr marL="0" indent="0" algn="r">
              <a:buNone/>
            </a:pPr>
            <a:r>
              <a:rPr lang="en-US" sz="7200" b="1" i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Non-Metal</a:t>
            </a:r>
            <a:endParaRPr lang="en-US" sz="7200" b="1" i="1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236657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am I?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Metal, Non-Metal or Metalloid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7200" b="1" i="1" dirty="0" smtClean="0">
                <a:latin typeface="American Typewriter"/>
                <a:cs typeface="American Typewriter"/>
              </a:rPr>
              <a:t>Solid</a:t>
            </a:r>
          </a:p>
          <a:p>
            <a:r>
              <a:rPr lang="en-US" sz="7200" b="1" i="1" dirty="0" smtClean="0">
                <a:latin typeface="American Typewriter"/>
                <a:cs typeface="American Typewriter"/>
              </a:rPr>
              <a:t>Metallic luster</a:t>
            </a:r>
          </a:p>
          <a:p>
            <a:r>
              <a:rPr lang="en-US" sz="7200" b="1" i="1" dirty="0" smtClean="0">
                <a:latin typeface="American Typewriter"/>
                <a:cs typeface="American Typewriter"/>
              </a:rPr>
              <a:t>Brittle</a:t>
            </a:r>
          </a:p>
          <a:p>
            <a:r>
              <a:rPr lang="en-US" sz="7200" b="1" i="1" dirty="0" smtClean="0">
                <a:latin typeface="American Typewriter"/>
                <a:cs typeface="American Typewriter"/>
              </a:rPr>
              <a:t>Tend to gain e</a:t>
            </a:r>
            <a:r>
              <a:rPr lang="en-US" sz="7200" b="1" i="1" baseline="30000" dirty="0" smtClean="0">
                <a:latin typeface="American Typewriter"/>
                <a:cs typeface="American Typewriter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17947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am I?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Metal, Non-Metal or Metalloid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7200" b="1" i="1" dirty="0" smtClean="0">
                <a:latin typeface="American Typewriter"/>
                <a:cs typeface="American Typewriter"/>
              </a:rPr>
              <a:t>Solid</a:t>
            </a:r>
          </a:p>
          <a:p>
            <a:r>
              <a:rPr lang="en-US" sz="7200" b="1" i="1" dirty="0" smtClean="0">
                <a:latin typeface="American Typewriter"/>
                <a:cs typeface="American Typewriter"/>
              </a:rPr>
              <a:t>Metallic luster</a:t>
            </a:r>
          </a:p>
          <a:p>
            <a:r>
              <a:rPr lang="en-US" sz="7200" b="1" i="1" dirty="0" smtClean="0">
                <a:latin typeface="American Typewriter"/>
                <a:cs typeface="American Typewriter"/>
              </a:rPr>
              <a:t>Brittle</a:t>
            </a:r>
          </a:p>
          <a:p>
            <a:r>
              <a:rPr lang="en-US" sz="7200" b="1" i="1" dirty="0" smtClean="0">
                <a:latin typeface="American Typewriter"/>
                <a:cs typeface="American Typewriter"/>
              </a:rPr>
              <a:t>Tend to gain e</a:t>
            </a:r>
            <a:r>
              <a:rPr lang="en-US" sz="7200" b="1" i="1" baseline="30000" dirty="0" smtClean="0">
                <a:latin typeface="American Typewriter"/>
                <a:cs typeface="American Typewriter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 rot="997886">
            <a:off x="3800150" y="2822612"/>
            <a:ext cx="44953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b="1" i="1" baseline="30000" dirty="0" smtClean="0">
              <a:solidFill>
                <a:srgbClr val="FF0000"/>
              </a:solidFill>
              <a:latin typeface="American Typewriter"/>
              <a:cs typeface="American Typewriter"/>
            </a:endParaRPr>
          </a:p>
          <a:p>
            <a:r>
              <a:rPr lang="en-US" sz="9600" b="1" i="1" baseline="30000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Metalloid</a:t>
            </a:r>
            <a:endParaRPr lang="en-US" sz="9600" b="1" i="1" baseline="30000" dirty="0">
              <a:solidFill>
                <a:srgbClr val="FF0000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4879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90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Draw the atom Sulfur</a:t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41" y="2387902"/>
            <a:ext cx="4282372" cy="4282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31588"/>
            <a:ext cx="4484404" cy="37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2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What am I?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 tend to loose electrons to become stable and chemically bond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260778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What am I?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 tend to loose electrons to become stable and chemically bond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I’m a Metal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37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What am I?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 tend to gain electrons to become stable and chemically bond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5084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What am I?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 tend to gain electrons to become stable and chemically bond</a:t>
            </a:r>
          </a:p>
          <a:p>
            <a:pPr marL="0" indent="0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Metal or Metalloid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10933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name of family 1A?</a:t>
            </a:r>
            <a:endParaRPr lang="en-US" dirty="0"/>
          </a:p>
        </p:txBody>
      </p:sp>
      <p:pic>
        <p:nvPicPr>
          <p:cNvPr id="4" name="Content Placeholder 3" descr="periodicAlkal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b="8114"/>
          <a:stretch>
            <a:fillRect/>
          </a:stretch>
        </p:blipFill>
        <p:spPr>
          <a:xfrm>
            <a:off x="457200" y="2195513"/>
            <a:ext cx="8229600" cy="3930650"/>
          </a:xfrm>
        </p:spPr>
      </p:pic>
      <p:sp>
        <p:nvSpPr>
          <p:cNvPr id="5" name="Oval 4"/>
          <p:cNvSpPr/>
          <p:nvPr/>
        </p:nvSpPr>
        <p:spPr>
          <a:xfrm>
            <a:off x="457200" y="1995714"/>
            <a:ext cx="667657" cy="324757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36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10933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name of family 1A?</a:t>
            </a:r>
            <a:endParaRPr lang="en-US" dirty="0"/>
          </a:p>
        </p:txBody>
      </p:sp>
      <p:pic>
        <p:nvPicPr>
          <p:cNvPr id="4" name="Content Placeholder 3" descr="periodicAlkal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b="8114"/>
          <a:stretch>
            <a:fillRect/>
          </a:stretch>
        </p:blipFill>
        <p:spPr>
          <a:xfrm>
            <a:off x="457200" y="2195513"/>
            <a:ext cx="8229600" cy="3930650"/>
          </a:xfrm>
        </p:spPr>
      </p:pic>
      <p:sp>
        <p:nvSpPr>
          <p:cNvPr id="5" name="Oval 4"/>
          <p:cNvSpPr/>
          <p:nvPr/>
        </p:nvSpPr>
        <p:spPr>
          <a:xfrm>
            <a:off x="457200" y="1995714"/>
            <a:ext cx="667657" cy="324757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05428" y="1995714"/>
            <a:ext cx="546100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Alkali Metals</a:t>
            </a:r>
            <a:endParaRPr lang="en-US" sz="72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16429" y="2195513"/>
            <a:ext cx="1052285" cy="29005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480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iodicAlkal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b="8114"/>
          <a:stretch>
            <a:fillRect/>
          </a:stretch>
        </p:blipFill>
        <p:spPr>
          <a:xfrm>
            <a:off x="457200" y="2195513"/>
            <a:ext cx="8229600" cy="3930650"/>
          </a:xfrm>
        </p:spPr>
      </p:pic>
      <p:sp>
        <p:nvSpPr>
          <p:cNvPr id="5" name="Oval 4"/>
          <p:cNvSpPr/>
          <p:nvPr/>
        </p:nvSpPr>
        <p:spPr>
          <a:xfrm>
            <a:off x="457200" y="1995714"/>
            <a:ext cx="667657" cy="324757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16429" y="2195513"/>
            <a:ext cx="1052285" cy="29005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208"/>
            <a:ext cx="8229600" cy="2519363"/>
          </a:xfrm>
        </p:spPr>
        <p:txBody>
          <a:bodyPr>
            <a:normAutofit/>
          </a:bodyPr>
          <a:lstStyle/>
          <a:p>
            <a:r>
              <a:rPr lang="en-US" dirty="0" smtClean="0"/>
              <a:t>What chemical property does EVERY element in the Alkali Metal family have in common?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3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iodicAlkal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b="8114"/>
          <a:stretch>
            <a:fillRect/>
          </a:stretch>
        </p:blipFill>
        <p:spPr>
          <a:xfrm>
            <a:off x="457200" y="2195513"/>
            <a:ext cx="8229600" cy="3930650"/>
          </a:xfrm>
        </p:spPr>
      </p:pic>
      <p:sp>
        <p:nvSpPr>
          <p:cNvPr id="5" name="Oval 4"/>
          <p:cNvSpPr/>
          <p:nvPr/>
        </p:nvSpPr>
        <p:spPr>
          <a:xfrm>
            <a:off x="457200" y="1995714"/>
            <a:ext cx="667657" cy="324757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16430" y="2485570"/>
            <a:ext cx="1179284" cy="58057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352"/>
            <a:ext cx="8229600" cy="17210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chemical properties do EVERY element in this family have in common?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9143" y="2794000"/>
            <a:ext cx="7474857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Highly reactive</a:t>
            </a:r>
          </a:p>
          <a:p>
            <a:r>
              <a:rPr lang="en-US" sz="6000" b="1" dirty="0" smtClean="0"/>
              <a:t>They have 1 </a:t>
            </a:r>
            <a:r>
              <a:rPr lang="en-US" sz="6000" b="1" dirty="0" err="1" smtClean="0"/>
              <a:t>ve</a:t>
            </a:r>
            <a:r>
              <a:rPr lang="en-US" sz="6000" b="1" baseline="30000" dirty="0" smtClean="0"/>
              <a:t>-</a:t>
            </a:r>
            <a:endParaRPr lang="en-US" sz="6000" b="1" dirty="0" smtClean="0"/>
          </a:p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688029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iodicAlkal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b="8114"/>
          <a:stretch>
            <a:fillRect/>
          </a:stretch>
        </p:blipFill>
        <p:spPr>
          <a:xfrm>
            <a:off x="457200" y="2195513"/>
            <a:ext cx="8229600" cy="3930650"/>
          </a:xfrm>
        </p:spPr>
      </p:pic>
      <p:sp>
        <p:nvSpPr>
          <p:cNvPr id="5" name="Oval 4"/>
          <p:cNvSpPr/>
          <p:nvPr/>
        </p:nvSpPr>
        <p:spPr>
          <a:xfrm>
            <a:off x="457200" y="1995714"/>
            <a:ext cx="667657" cy="324757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16430" y="2485570"/>
            <a:ext cx="1179284" cy="58057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352"/>
            <a:ext cx="8229600" cy="1721077"/>
          </a:xfrm>
        </p:spPr>
        <p:txBody>
          <a:bodyPr>
            <a:normAutofit/>
          </a:bodyPr>
          <a:lstStyle/>
          <a:p>
            <a:r>
              <a:rPr lang="en-US" dirty="0" smtClean="0"/>
              <a:t>Elements in this family are highly reactive and lose valence electrons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9144" y="2340429"/>
            <a:ext cx="435428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Why???</a:t>
            </a:r>
          </a:p>
        </p:txBody>
      </p:sp>
    </p:spTree>
    <p:extLst>
      <p:ext uri="{BB962C8B-B14F-4D97-AF65-F5344CB8AC3E}">
        <p14:creationId xmlns:p14="http://schemas.microsoft.com/office/powerpoint/2010/main" val="2173457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iodicAlkali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b="8114"/>
          <a:stretch>
            <a:fillRect/>
          </a:stretch>
        </p:blipFill>
        <p:spPr>
          <a:xfrm>
            <a:off x="457200" y="2195513"/>
            <a:ext cx="8229600" cy="3930650"/>
          </a:xfrm>
        </p:spPr>
      </p:pic>
      <p:sp>
        <p:nvSpPr>
          <p:cNvPr id="5" name="Oval 4"/>
          <p:cNvSpPr/>
          <p:nvPr/>
        </p:nvSpPr>
        <p:spPr>
          <a:xfrm>
            <a:off x="457200" y="1995714"/>
            <a:ext cx="667657" cy="324757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16430" y="2485570"/>
            <a:ext cx="1179284" cy="58057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352"/>
            <a:ext cx="8229600" cy="1721077"/>
          </a:xfrm>
        </p:spPr>
        <p:txBody>
          <a:bodyPr>
            <a:normAutofit/>
          </a:bodyPr>
          <a:lstStyle/>
          <a:p>
            <a:r>
              <a:rPr lang="en-US" dirty="0" smtClean="0"/>
              <a:t>Elements in this family are highly reactive and lose valence electrons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9143" y="2340429"/>
            <a:ext cx="6404427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They lose their </a:t>
            </a:r>
            <a:r>
              <a:rPr lang="en-US" sz="6000" b="1" dirty="0" err="1" smtClean="0"/>
              <a:t>ve</a:t>
            </a:r>
            <a:r>
              <a:rPr lang="en-US" sz="6000" b="1" baseline="30000" dirty="0"/>
              <a:t>-</a:t>
            </a:r>
          </a:p>
          <a:p>
            <a:pPr algn="ctr"/>
            <a:r>
              <a:rPr lang="en-US" sz="6000" b="1" dirty="0" smtClean="0"/>
              <a:t> to be stable! </a:t>
            </a:r>
          </a:p>
          <a:p>
            <a:pPr algn="ctr"/>
            <a:r>
              <a:rPr lang="en-US" sz="3600" b="1" dirty="0" smtClean="0"/>
              <a:t>It’s less energy to lose one than gain 7!</a:t>
            </a:r>
          </a:p>
        </p:txBody>
      </p:sp>
    </p:spTree>
    <p:extLst>
      <p:ext uri="{BB962C8B-B14F-4D97-AF65-F5344CB8AC3E}">
        <p14:creationId xmlns:p14="http://schemas.microsoft.com/office/powerpoint/2010/main" val="315836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240"/>
            <a:ext cx="8229600" cy="1595324"/>
          </a:xfrm>
        </p:spPr>
        <p:txBody>
          <a:bodyPr>
            <a:noAutofit/>
          </a:bodyPr>
          <a:lstStyle/>
          <a:p>
            <a:r>
              <a:rPr lang="en-US" sz="4800" dirty="0" smtClean="0"/>
              <a:t>Is Sulfur</a:t>
            </a:r>
            <a:br>
              <a:rPr lang="en-US" sz="4800" dirty="0" smtClean="0"/>
            </a:br>
            <a:r>
              <a:rPr lang="en-US" sz="4800" dirty="0" smtClean="0"/>
              <a:t> Reactive or Stable? Explain.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4" y="2387902"/>
            <a:ext cx="4755625" cy="37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5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iodicAlkal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b="8114"/>
          <a:stretch>
            <a:fillRect/>
          </a:stretch>
        </p:blipFill>
        <p:spPr>
          <a:xfrm>
            <a:off x="457200" y="2195513"/>
            <a:ext cx="8229600" cy="3930650"/>
          </a:xfrm>
        </p:spPr>
      </p:pic>
      <p:sp>
        <p:nvSpPr>
          <p:cNvPr id="5" name="Oval 4"/>
          <p:cNvSpPr/>
          <p:nvPr/>
        </p:nvSpPr>
        <p:spPr>
          <a:xfrm>
            <a:off x="457200" y="1995714"/>
            <a:ext cx="667657" cy="324757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16431" y="1905000"/>
            <a:ext cx="1814283" cy="580571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352"/>
            <a:ext cx="8229600" cy="1721077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periodic properties of the Alkali family?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20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iodicAlkali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b="8114"/>
          <a:stretch>
            <a:fillRect/>
          </a:stretch>
        </p:blipFill>
        <p:spPr>
          <a:xfrm>
            <a:off x="457200" y="2195513"/>
            <a:ext cx="8229600" cy="3930650"/>
          </a:xfrm>
        </p:spPr>
      </p:pic>
      <p:sp>
        <p:nvSpPr>
          <p:cNvPr id="5" name="Oval 4"/>
          <p:cNvSpPr/>
          <p:nvPr/>
        </p:nvSpPr>
        <p:spPr>
          <a:xfrm>
            <a:off x="457200" y="1995714"/>
            <a:ext cx="667657" cy="324757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352"/>
            <a:ext cx="8229600" cy="1721077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periodic properties of the Alkali family?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9143" y="2340429"/>
            <a:ext cx="6567713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1 </a:t>
            </a:r>
            <a:r>
              <a:rPr lang="en-US" sz="2800" b="1" dirty="0" err="1" smtClean="0"/>
              <a:t>ve</a:t>
            </a:r>
            <a:endParaRPr lang="en-US" sz="2800" b="1" dirty="0" smtClean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Highly reactive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Each period becomes more reactive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Easier to remove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with each period</a:t>
            </a:r>
          </a:p>
        </p:txBody>
      </p:sp>
    </p:spTree>
    <p:extLst>
      <p:ext uri="{BB962C8B-B14F-4D97-AF65-F5344CB8AC3E}">
        <p14:creationId xmlns:p14="http://schemas.microsoft.com/office/powerpoint/2010/main" val="951714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name of family 7A?</a:t>
            </a:r>
            <a:endParaRPr lang="en-US" dirty="0"/>
          </a:p>
        </p:txBody>
      </p:sp>
      <p:pic>
        <p:nvPicPr>
          <p:cNvPr id="8" name="Content Placeholder 7" descr="t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5" b="101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5653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name of family 7A?</a:t>
            </a:r>
            <a:endParaRPr lang="en-US" dirty="0"/>
          </a:p>
        </p:txBody>
      </p:sp>
      <p:pic>
        <p:nvPicPr>
          <p:cNvPr id="8" name="Content Placeholder 7" descr="t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5" b="10195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1977571" y="1417638"/>
            <a:ext cx="5569858" cy="1107996"/>
          </a:xfrm>
          <a:prstGeom prst="rect">
            <a:avLst/>
          </a:prstGeom>
          <a:solidFill>
            <a:srgbClr val="D4FF5C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Halogen Family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33910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5" b="10195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38350"/>
            <a:ext cx="8229600" cy="2519363"/>
          </a:xfrm>
          <a:prstGeom prst="rect">
            <a:avLst/>
          </a:prstGeom>
          <a:solidFill>
            <a:srgbClr val="D4FF5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chemical property does EVERY element in the Alkali Metal family have in common?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741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5" b="10195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38350"/>
            <a:ext cx="8229600" cy="25193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chemical property does EVERY element in the Alkali Metal family have in common?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2794000"/>
            <a:ext cx="5548086" cy="1938992"/>
          </a:xfrm>
          <a:prstGeom prst="rect">
            <a:avLst/>
          </a:prstGeom>
          <a:solidFill>
            <a:srgbClr val="D4FF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Highly reactive</a:t>
            </a:r>
          </a:p>
          <a:p>
            <a:pPr algn="ctr"/>
            <a:r>
              <a:rPr lang="en-US" sz="6000" b="1" dirty="0" smtClean="0"/>
              <a:t>They have 7 </a:t>
            </a:r>
            <a:r>
              <a:rPr lang="en-US" sz="6000" b="1" dirty="0" err="1" smtClean="0"/>
              <a:t>ve</a:t>
            </a:r>
            <a:r>
              <a:rPr lang="en-US" sz="6000" b="1" baseline="30000" dirty="0" smtClean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45649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5" b="10195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457201" y="2794000"/>
            <a:ext cx="5548086" cy="1938992"/>
          </a:xfrm>
          <a:prstGeom prst="rect">
            <a:avLst/>
          </a:prstGeom>
          <a:solidFill>
            <a:srgbClr val="D4FF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Why?</a:t>
            </a:r>
            <a:endParaRPr lang="en-US" sz="6000" b="1" baseline="30000" dirty="0"/>
          </a:p>
          <a:p>
            <a:pPr algn="ctr"/>
            <a:endParaRPr lang="en-US" sz="60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1458" y="125867"/>
            <a:ext cx="8229600" cy="1721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Elements in the Halogen family are highly reactive and gain valence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458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5" b="10195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591458" y="198439"/>
            <a:ext cx="8229600" cy="1721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Elements in the Halogen family are highly reactive and gain valence electrons because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13858"/>
            <a:ext cx="6404427" cy="3046988"/>
          </a:xfrm>
          <a:prstGeom prst="rect">
            <a:avLst/>
          </a:prstGeom>
          <a:solidFill>
            <a:srgbClr val="D4FF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They gain 1 </a:t>
            </a:r>
            <a:r>
              <a:rPr lang="en-US" sz="6000" b="1" dirty="0" err="1" smtClean="0"/>
              <a:t>ve</a:t>
            </a:r>
            <a:r>
              <a:rPr lang="en-US" sz="6000" b="1" baseline="30000" dirty="0"/>
              <a:t>-</a:t>
            </a:r>
          </a:p>
          <a:p>
            <a:pPr algn="ctr"/>
            <a:r>
              <a:rPr lang="en-US" sz="6000" b="1" dirty="0" smtClean="0"/>
              <a:t> to be stable! </a:t>
            </a:r>
          </a:p>
          <a:p>
            <a:pPr algn="ctr"/>
            <a:r>
              <a:rPr lang="en-US" sz="3600" b="1" dirty="0" smtClean="0"/>
              <a:t>It’s less energy to gain 1 than give away 7!</a:t>
            </a:r>
          </a:p>
        </p:txBody>
      </p:sp>
    </p:spTree>
    <p:extLst>
      <p:ext uri="{BB962C8B-B14F-4D97-AF65-F5344CB8AC3E}">
        <p14:creationId xmlns:p14="http://schemas.microsoft.com/office/powerpoint/2010/main" val="194787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5" b="10195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591458" y="198439"/>
            <a:ext cx="8229600" cy="1721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are the periodic properties of the elements in the Halogen family?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951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b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5" b="10195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591458" y="198439"/>
            <a:ext cx="8229600" cy="1721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are the periodic properties of the elements in the Halogen family?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13858"/>
            <a:ext cx="7053943" cy="2923877"/>
          </a:xfrm>
          <a:prstGeom prst="rect">
            <a:avLst/>
          </a:prstGeom>
          <a:solidFill>
            <a:srgbClr val="D4FF5C"/>
          </a:solidFill>
        </p:spPr>
        <p:txBody>
          <a:bodyPr wrap="square" rtlCol="0">
            <a:spAutoFit/>
          </a:bodyPr>
          <a:lstStyle/>
          <a:p>
            <a:pPr marL="454025" indent="-454025">
              <a:buFont typeface="Arial"/>
              <a:buChar char="•"/>
            </a:pPr>
            <a:r>
              <a:rPr lang="en-US" sz="3600" b="1" dirty="0" smtClean="0"/>
              <a:t>They all have 7 </a:t>
            </a:r>
            <a:r>
              <a:rPr lang="en-US" sz="3600" b="1" dirty="0" err="1" smtClean="0"/>
              <a:t>ve</a:t>
            </a:r>
            <a:endParaRPr lang="en-US" sz="3600" b="1" dirty="0" smtClean="0"/>
          </a:p>
          <a:p>
            <a:pPr marL="457200" indent="-457200">
              <a:buFont typeface="Arial"/>
              <a:buChar char="•"/>
            </a:pPr>
            <a:r>
              <a:rPr lang="en-US" sz="3600" b="1" dirty="0"/>
              <a:t>Highly reactive</a:t>
            </a:r>
          </a:p>
          <a:p>
            <a:pPr marL="457200" indent="-457200">
              <a:buFont typeface="Arial"/>
              <a:buChar char="•"/>
            </a:pPr>
            <a:r>
              <a:rPr lang="en-US" sz="3600" b="1" dirty="0"/>
              <a:t>Each period becomes </a:t>
            </a:r>
            <a:r>
              <a:rPr lang="en-US" sz="3600" b="1" dirty="0" smtClean="0"/>
              <a:t>less reactive</a:t>
            </a:r>
            <a:endParaRPr lang="en-US" sz="3600" b="1" dirty="0"/>
          </a:p>
          <a:p>
            <a:pPr marL="857250" indent="-857250">
              <a:buFont typeface="Arial"/>
              <a:buChar char="•"/>
            </a:pPr>
            <a:endParaRPr lang="en-US" sz="6000" b="1" baseline="30000" dirty="0"/>
          </a:p>
        </p:txBody>
      </p:sp>
    </p:spTree>
    <p:extLst>
      <p:ext uri="{BB962C8B-B14F-4D97-AF65-F5344CB8AC3E}">
        <p14:creationId xmlns:p14="http://schemas.microsoft.com/office/powerpoint/2010/main" val="372571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240"/>
            <a:ext cx="8229600" cy="1595324"/>
          </a:xfrm>
        </p:spPr>
        <p:txBody>
          <a:bodyPr>
            <a:noAutofit/>
          </a:bodyPr>
          <a:lstStyle/>
          <a:p>
            <a:r>
              <a:rPr lang="en-US" sz="4800" dirty="0" smtClean="0"/>
              <a:t>Is Sulfur</a:t>
            </a:r>
            <a:br>
              <a:rPr lang="en-US" sz="4800" dirty="0" smtClean="0"/>
            </a:br>
            <a:r>
              <a:rPr lang="en-US" sz="4800" dirty="0" smtClean="0"/>
              <a:t> Reactive or Stable?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5" y="2387902"/>
            <a:ext cx="4484404" cy="3731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97636" y="2963715"/>
            <a:ext cx="2698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Reactive- last orbit ½ full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9764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the Lewis Dot Structure of Sulfur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13" y="1575411"/>
            <a:ext cx="8690412" cy="50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the Lewis Dot Structure of Sulfur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93" y="1668601"/>
            <a:ext cx="3895014" cy="447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8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bonds can Sulfur make?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93" y="1668601"/>
            <a:ext cx="3895014" cy="447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9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bonds can </a:t>
            </a:r>
            <a:r>
              <a:rPr lang="en-US" smtClean="0"/>
              <a:t>Sulfur make?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93" y="1668601"/>
            <a:ext cx="3895014" cy="4479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4966" y="3157767"/>
            <a:ext cx="4099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Answer:   2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3810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group 1 bond with group 7/17 it will form what type of bond?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56864"/>
            <a:ext cx="838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A) Covalent      B) Metallic      C)  Ionic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00" r="-24000"/>
          <a:stretch/>
        </p:blipFill>
        <p:spPr>
          <a:xfrm>
            <a:off x="457200" y="1587500"/>
            <a:ext cx="10086840" cy="40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1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group 1 bond with group 7/17 it will form what type of bond?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56864"/>
            <a:ext cx="838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C)  Ionic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00" r="-24000"/>
          <a:stretch/>
        </p:blipFill>
        <p:spPr>
          <a:xfrm>
            <a:off x="457200" y="1587500"/>
            <a:ext cx="10086840" cy="40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group 2 bond with group 7/17 it will form what type of bond?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56864"/>
            <a:ext cx="838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A) Covalent      B) Metallic      C)  Ionic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00" r="-24000"/>
          <a:stretch/>
        </p:blipFill>
        <p:spPr>
          <a:xfrm>
            <a:off x="457200" y="1587500"/>
            <a:ext cx="10086840" cy="40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5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</a:t>
            </a:r>
            <a:r>
              <a:rPr lang="en-US" smtClean="0"/>
              <a:t>group 2 </a:t>
            </a:r>
            <a:r>
              <a:rPr lang="en-US" dirty="0" smtClean="0"/>
              <a:t>bond with group 7/17 it will form what type of bond?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56864"/>
            <a:ext cx="838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                          C)  Ionic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00" r="-24000"/>
          <a:stretch/>
        </p:blipFill>
        <p:spPr>
          <a:xfrm>
            <a:off x="457200" y="1587500"/>
            <a:ext cx="10086840" cy="40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8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group 1 bond with group 1 it will form what type of bond?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56864"/>
            <a:ext cx="838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A) Covalent      B) Metallic      C)  Ionic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00" r="-24000"/>
          <a:stretch/>
        </p:blipFill>
        <p:spPr>
          <a:xfrm>
            <a:off x="457200" y="1587500"/>
            <a:ext cx="10086840" cy="40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1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</a:t>
            </a:r>
            <a:r>
              <a:rPr lang="en-US" smtClean="0"/>
              <a:t>group 1 </a:t>
            </a:r>
            <a:r>
              <a:rPr lang="en-US" dirty="0" smtClean="0"/>
              <a:t>bond </a:t>
            </a:r>
            <a:r>
              <a:rPr lang="en-US" smtClean="0"/>
              <a:t>with group 1 </a:t>
            </a:r>
            <a:r>
              <a:rPr lang="en-US" dirty="0" smtClean="0"/>
              <a:t>it will form what type of bond?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56864"/>
            <a:ext cx="838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             B) Metallic     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00" r="-24000"/>
          <a:stretch/>
        </p:blipFill>
        <p:spPr>
          <a:xfrm>
            <a:off x="457200" y="1587500"/>
            <a:ext cx="10086840" cy="40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7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240"/>
            <a:ext cx="8229600" cy="1595324"/>
          </a:xfrm>
        </p:spPr>
        <p:txBody>
          <a:bodyPr>
            <a:noAutofit/>
          </a:bodyPr>
          <a:lstStyle/>
          <a:p>
            <a:r>
              <a:rPr lang="en-US" sz="4800" dirty="0" smtClean="0"/>
              <a:t>Is Sulfur</a:t>
            </a:r>
            <a:br>
              <a:rPr lang="en-US" sz="4800" dirty="0" smtClean="0"/>
            </a:br>
            <a:r>
              <a:rPr lang="en-US" sz="4800" dirty="0" smtClean="0"/>
              <a:t> a Metal, Non-metal or Metalloid?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46" y="2298700"/>
            <a:ext cx="7889126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5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the light green group bonds with itself it will form what type of bond?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56864"/>
            <a:ext cx="838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A) Covalent      B) Metallic      C)  Ionic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00" r="-24000"/>
          <a:stretch/>
        </p:blipFill>
        <p:spPr>
          <a:xfrm>
            <a:off x="457200" y="1587500"/>
            <a:ext cx="10086840" cy="40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1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the light green group bonds </a:t>
            </a:r>
            <a:r>
              <a:rPr lang="en-US" smtClean="0"/>
              <a:t>with itself </a:t>
            </a:r>
            <a:r>
              <a:rPr lang="en-US" dirty="0" smtClean="0"/>
              <a:t>it will form what type of bond?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56864"/>
            <a:ext cx="838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             B) Metallic     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00" r="-24000"/>
          <a:stretch/>
        </p:blipFill>
        <p:spPr>
          <a:xfrm>
            <a:off x="457200" y="1587500"/>
            <a:ext cx="10086840" cy="40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1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240"/>
            <a:ext cx="8229600" cy="1595324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Non-metal</a:t>
            </a:r>
            <a:endParaRPr lang="en-US" sz="6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46" y="2298700"/>
            <a:ext cx="7889126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3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90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Draw the atom Lithium</a:t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4" y="2387902"/>
            <a:ext cx="4062530" cy="40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2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90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Draw the atom Lithium</a:t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17670"/>
            <a:ext cx="3701038" cy="3701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84" y="2387902"/>
            <a:ext cx="4062530" cy="40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2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930</Words>
  <Application>Microsoft Macintosh PowerPoint</Application>
  <PresentationFormat>On-screen Show (4:3)</PresentationFormat>
  <Paragraphs>153</Paragraphs>
  <Slides>61</Slides>
  <Notes>3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Chapter 4 Review with Table Partner</vt:lpstr>
      <vt:lpstr>Draw the atom Sulfur </vt:lpstr>
      <vt:lpstr>Draw the atom Sulfur </vt:lpstr>
      <vt:lpstr>Is Sulfur  Reactive or Stable? Explain.</vt:lpstr>
      <vt:lpstr>Is Sulfur  Reactive or Stable?</vt:lpstr>
      <vt:lpstr>Is Sulfur  a Metal, Non-metal or Metalloid?</vt:lpstr>
      <vt:lpstr>Non-metal</vt:lpstr>
      <vt:lpstr>Draw the atom Lithium </vt:lpstr>
      <vt:lpstr>Draw the atom Lithium </vt:lpstr>
      <vt:lpstr>Is Lithium reactive or stable? Explain.</vt:lpstr>
      <vt:lpstr>Is Lithium reactive or stable? </vt:lpstr>
      <vt:lpstr>Is Lithium a Metal, Non-Metal or Metalloid?</vt:lpstr>
      <vt:lpstr>Metal </vt:lpstr>
      <vt:lpstr>Draw the atom Neon</vt:lpstr>
      <vt:lpstr>Draw the atom Neon</vt:lpstr>
      <vt:lpstr>Is Neon reactive or stable ?  Explain.</vt:lpstr>
      <vt:lpstr>Is Neon reactive or stable ?</vt:lpstr>
      <vt:lpstr>Is Neon a Metal, Non-metal or Metalloid ?</vt:lpstr>
      <vt:lpstr> Non-metal </vt:lpstr>
      <vt:lpstr>What determines if an atom is stable or reactive?</vt:lpstr>
      <vt:lpstr>What determines if an atom is stable or reactive?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is the name of family 1A?</vt:lpstr>
      <vt:lpstr>What is the name of family 1A?</vt:lpstr>
      <vt:lpstr>What chemical property does EVERY element in the Alkali Metal family have in common?  </vt:lpstr>
      <vt:lpstr>What chemical properties do EVERY element in this family have in common? </vt:lpstr>
      <vt:lpstr>Elements in this family are highly reactive and lose valence electrons</vt:lpstr>
      <vt:lpstr>Elements in this family are highly reactive and lose valence electrons</vt:lpstr>
      <vt:lpstr>What are the periodic properties of the Alkali family?</vt:lpstr>
      <vt:lpstr>What are the periodic properties of the Alkali family?</vt:lpstr>
      <vt:lpstr>What is the name of family 7A?</vt:lpstr>
      <vt:lpstr>What is the name of family 7A?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 the Lewis Dot Structure of Sulfur</vt:lpstr>
      <vt:lpstr>Draw the Lewis Dot Structure of Sulfur</vt:lpstr>
      <vt:lpstr>How many bonds can Sulfur make?</vt:lpstr>
      <vt:lpstr>How many bonds can Sulfur make?</vt:lpstr>
      <vt:lpstr>If group 1 bond with group 7/17 it will form what type of bond?</vt:lpstr>
      <vt:lpstr>If group 1 bond with group 7/17 it will form what type of bond?</vt:lpstr>
      <vt:lpstr>If group 2 bond with group 7/17 it will form what type of bond?</vt:lpstr>
      <vt:lpstr>If group 2 bond with group 7/17 it will form what type of bond?</vt:lpstr>
      <vt:lpstr>If group 1 bond with group 1 it will form what type of bond?</vt:lpstr>
      <vt:lpstr>If group 1 bond with group 1 it will form what type of bond?</vt:lpstr>
      <vt:lpstr>If the light green group bonds with itself it will form what type of bond?</vt:lpstr>
      <vt:lpstr>If the light green group bonds with itself it will form what type of bond?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4/5 Review Form groups of 3-4</dc:title>
  <dc:creator>Teacher</dc:creator>
  <cp:lastModifiedBy>Teacher</cp:lastModifiedBy>
  <cp:revision>19</cp:revision>
  <dcterms:created xsi:type="dcterms:W3CDTF">2015-11-19T18:09:44Z</dcterms:created>
  <dcterms:modified xsi:type="dcterms:W3CDTF">2016-03-04T03:28:52Z</dcterms:modified>
</cp:coreProperties>
</file>