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51"/>
  </p:notesMasterIdLst>
  <p:sldIdLst>
    <p:sldId id="259" r:id="rId2"/>
    <p:sldId id="291" r:id="rId3"/>
    <p:sldId id="256" r:id="rId4"/>
    <p:sldId id="258" r:id="rId5"/>
    <p:sldId id="260" r:id="rId6"/>
    <p:sldId id="273" r:id="rId7"/>
    <p:sldId id="261" r:id="rId8"/>
    <p:sldId id="274" r:id="rId9"/>
    <p:sldId id="263" r:id="rId10"/>
    <p:sldId id="312" r:id="rId11"/>
    <p:sldId id="313" r:id="rId12"/>
    <p:sldId id="264" r:id="rId13"/>
    <p:sldId id="306" r:id="rId14"/>
    <p:sldId id="275" r:id="rId15"/>
    <p:sldId id="311" r:id="rId16"/>
    <p:sldId id="265" r:id="rId17"/>
    <p:sldId id="307" r:id="rId18"/>
    <p:sldId id="314" r:id="rId19"/>
    <p:sldId id="266" r:id="rId20"/>
    <p:sldId id="280" r:id="rId21"/>
    <p:sldId id="315" r:id="rId22"/>
    <p:sldId id="318" r:id="rId23"/>
    <p:sldId id="323" r:id="rId24"/>
    <p:sldId id="324" r:id="rId25"/>
    <p:sldId id="325" r:id="rId26"/>
    <p:sldId id="269" r:id="rId27"/>
    <p:sldId id="320" r:id="rId28"/>
    <p:sldId id="270" r:id="rId29"/>
    <p:sldId id="278" r:id="rId30"/>
    <p:sldId id="321" r:id="rId31"/>
    <p:sldId id="316" r:id="rId32"/>
    <p:sldId id="281" r:id="rId33"/>
    <p:sldId id="322" r:id="rId34"/>
    <p:sldId id="283" r:id="rId35"/>
    <p:sldId id="317" r:id="rId36"/>
    <p:sldId id="326" r:id="rId37"/>
    <p:sldId id="284" r:id="rId38"/>
    <p:sldId id="285" r:id="rId39"/>
    <p:sldId id="286" r:id="rId40"/>
    <p:sldId id="292" r:id="rId41"/>
    <p:sldId id="296" r:id="rId42"/>
    <p:sldId id="293" r:id="rId43"/>
    <p:sldId id="294" r:id="rId44"/>
    <p:sldId id="297" r:id="rId45"/>
    <p:sldId id="299" r:id="rId46"/>
    <p:sldId id="301" r:id="rId47"/>
    <p:sldId id="302" r:id="rId48"/>
    <p:sldId id="304" r:id="rId49"/>
    <p:sldId id="288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AEB5"/>
    <a:srgbClr val="9933FF"/>
    <a:srgbClr val="37006E"/>
    <a:srgbClr val="003399"/>
    <a:srgbClr val="009900"/>
    <a:srgbClr val="006600"/>
    <a:srgbClr val="66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89" autoAdjust="0"/>
  </p:normalViewPr>
  <p:slideViewPr>
    <p:cSldViewPr>
      <p:cViewPr>
        <p:scale>
          <a:sx n="80" d="100"/>
          <a:sy n="80" d="100"/>
        </p:scale>
        <p:origin x="-15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485C4BC-DCC4-9145-BE3C-96DF1FD2F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44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Mendeleev atomic mass, Moseley atomic number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9E70FD-45C4-3544-9A6C-AD5595EEA4B6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solidFill>
                  <a:srgbClr val="FFFFFF"/>
                </a:solidFill>
              </a:rPr>
              <a:t>Si (Silicon) and Ge (Germanium) are very important </a:t>
            </a:r>
            <a:r>
              <a:rPr lang="ja-JP" altLang="en-US" b="1">
                <a:solidFill>
                  <a:srgbClr val="FFFFFF"/>
                </a:solidFill>
              </a:rPr>
              <a:t>“</a:t>
            </a:r>
            <a:r>
              <a:rPr lang="en-US" altLang="ja-JP" b="1">
                <a:solidFill>
                  <a:srgbClr val="FFFFFF"/>
                </a:solidFill>
              </a:rPr>
              <a:t>semi-conductors</a:t>
            </a:r>
            <a:r>
              <a:rPr lang="ja-JP" altLang="en-US" b="1">
                <a:solidFill>
                  <a:srgbClr val="FFFFFF"/>
                </a:solidFill>
              </a:rPr>
              <a:t>”</a:t>
            </a:r>
            <a:endParaRPr lang="en-US" altLang="ja-JP">
              <a:solidFill>
                <a:srgbClr val="FFFFFF"/>
              </a:solidFill>
              <a:latin typeface="Times New Roman" charset="0"/>
            </a:endParaRPr>
          </a:p>
          <a:p>
            <a:endParaRPr lang="en-US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896688-59AB-7F4E-A36A-49258399EFAC}" type="slidenum">
              <a:rPr lang="en-US" sz="1200">
                <a:cs typeface="Arial" charset="0"/>
              </a:rPr>
              <a:pPr eaLnBrk="1" hangingPunct="1"/>
              <a:t>33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solidFill>
                  <a:srgbClr val="FFFFFF"/>
                </a:solidFill>
              </a:rPr>
              <a:t>Si (Silicon) and Ge (Germanium) are very important </a:t>
            </a:r>
            <a:r>
              <a:rPr lang="ja-JP" altLang="en-US" b="1">
                <a:solidFill>
                  <a:srgbClr val="FFFFFF"/>
                </a:solidFill>
              </a:rPr>
              <a:t>“</a:t>
            </a:r>
            <a:r>
              <a:rPr lang="en-US" altLang="ja-JP" b="1">
                <a:solidFill>
                  <a:srgbClr val="FFFFFF"/>
                </a:solidFill>
              </a:rPr>
              <a:t>semi-conductors</a:t>
            </a:r>
            <a:r>
              <a:rPr lang="ja-JP" altLang="en-US" b="1">
                <a:solidFill>
                  <a:srgbClr val="FFFFFF"/>
                </a:solidFill>
              </a:rPr>
              <a:t>”</a:t>
            </a:r>
            <a:endParaRPr lang="en-US" altLang="ja-JP">
              <a:solidFill>
                <a:srgbClr val="FFFFFF"/>
              </a:solidFill>
              <a:latin typeface="Times New Roman" charset="0"/>
            </a:endParaRPr>
          </a:p>
          <a:p>
            <a:endParaRPr lang="en-US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A5BAFA-4A0D-3248-8F73-11A0907F9D8D}" type="slidenum">
              <a:rPr lang="en-US" sz="1200">
                <a:cs typeface="Arial" charset="0"/>
              </a:rPr>
              <a:pPr eaLnBrk="1" hangingPunct="1"/>
              <a:t>35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1B5C47-BC5E-034F-B4B2-EFF6A7E7473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physical property of a pure substance is anything that can be observed without changing the identify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5C4BC-DCC4-9145-BE3C-96DF1FD2FC9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3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Hyperlink in the image of reaction of K to water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338978-EABB-5A4A-BA84-62D8350DDD7C}" type="slidenum">
              <a:rPr lang="en-US" sz="1200">
                <a:cs typeface="Arial" charset="0"/>
              </a:rPr>
              <a:pPr eaLnBrk="1" hangingPunct="1"/>
              <a:t>13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Hyper-link</a:t>
            </a:r>
            <a:r>
              <a:rPr lang="en-US" baseline="0" dirty="0" smtClean="0"/>
              <a:t> for “Melt at high temps” http://</a:t>
            </a:r>
            <a:r>
              <a:rPr lang="en-US" baseline="0" dirty="0" err="1" smtClean="0"/>
              <a:t>www.ptable.com</a:t>
            </a:r>
            <a:r>
              <a:rPr lang="en-US" baseline="0" dirty="0" smtClean="0"/>
              <a:t>/</a:t>
            </a:r>
          </a:p>
          <a:p>
            <a:r>
              <a:rPr lang="en-US" baseline="0" dirty="0" smtClean="0"/>
              <a:t>Use the PT – move the temperature lever and have students watch the states of matter and the temperatures to see the temps a substance changes from Solid to Liquid to Gas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5C4BC-DCC4-9145-BE3C-96DF1FD2FC9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65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Click on image when in “present view” and a </a:t>
            </a:r>
            <a:r>
              <a:rPr lang="en-US" b="1" dirty="0" err="1" smtClean="0">
                <a:solidFill>
                  <a:schemeClr val="bg1"/>
                </a:solidFill>
              </a:rPr>
              <a:t>youtube</a:t>
            </a:r>
            <a:r>
              <a:rPr lang="en-US" b="1" dirty="0" smtClean="0">
                <a:solidFill>
                  <a:schemeClr val="bg1"/>
                </a:solidFill>
              </a:rPr>
              <a:t> will open 5 min 19 sec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Chlorine </a:t>
            </a:r>
            <a:r>
              <a:rPr lang="en-US" b="1" dirty="0">
                <a:solidFill>
                  <a:schemeClr val="bg1"/>
                </a:solidFill>
              </a:rPr>
              <a:t>Gas was used as a chemical weapon during World War I.</a:t>
            </a:r>
          </a:p>
          <a:p>
            <a:pPr eaLnBrk="1" hangingPunct="1">
              <a:spcBef>
                <a:spcPct val="50000"/>
              </a:spcBef>
            </a:pPr>
            <a:endParaRPr lang="en-US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It was used by the Germans in World War II.</a:t>
            </a:r>
            <a:endParaRPr lang="en-US" dirty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06532B-5903-E243-841E-466490C402B9}" type="slidenum">
              <a:rPr lang="en-US" sz="1200">
                <a:cs typeface="Arial" charset="0"/>
              </a:rPr>
              <a:pPr eaLnBrk="1" hangingPunct="1"/>
              <a:t>26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Chlorine Gas was used as a chemical weapon during World War I.</a:t>
            </a:r>
          </a:p>
          <a:p>
            <a:pPr eaLnBrk="1" hangingPunct="1">
              <a:spcBef>
                <a:spcPct val="50000"/>
              </a:spcBef>
            </a:pPr>
            <a:endParaRPr lang="en-US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It was used by the Germans in World War II.</a:t>
            </a:r>
            <a:endParaRPr lang="en-US">
              <a:latin typeface="Times New Roman" charset="0"/>
            </a:endParaRPr>
          </a:p>
          <a:p>
            <a:endParaRPr lang="en-US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2F2B6B-6B2C-8A43-A925-11DE2B2717E1}" type="slidenum">
              <a:rPr lang="en-US" sz="1200">
                <a:cs typeface="Arial" charset="0"/>
              </a:rPr>
              <a:pPr eaLnBrk="1" hangingPunct="1"/>
              <a:t>27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solidFill>
                  <a:srgbClr val="FFFFFF"/>
                </a:solidFill>
              </a:rPr>
              <a:t>Ne (Neon)</a:t>
            </a:r>
            <a:r>
              <a:rPr lang="en-US">
                <a:solidFill>
                  <a:srgbClr val="FFFFFF"/>
                </a:solidFill>
              </a:rPr>
              <a:t>:  orange-red, </a:t>
            </a:r>
            <a:r>
              <a:rPr lang="en-US" b="1">
                <a:solidFill>
                  <a:srgbClr val="FFFFFF"/>
                </a:solidFill>
              </a:rPr>
              <a:t>Hg</a:t>
            </a:r>
            <a:r>
              <a:rPr lang="en-US">
                <a:solidFill>
                  <a:srgbClr val="FFFFFF"/>
                </a:solidFill>
              </a:rPr>
              <a:t> (</a:t>
            </a:r>
            <a:r>
              <a:rPr lang="en-US" b="1">
                <a:solidFill>
                  <a:srgbClr val="FFFFFF"/>
                </a:solidFill>
              </a:rPr>
              <a:t>Mercury)</a:t>
            </a:r>
            <a:r>
              <a:rPr lang="en-US">
                <a:solidFill>
                  <a:srgbClr val="FFFFFF"/>
                </a:solidFill>
              </a:rPr>
              <a:t>: light blue, </a:t>
            </a:r>
            <a:r>
              <a:rPr lang="en-US" b="1">
                <a:solidFill>
                  <a:srgbClr val="FFFFFF"/>
                </a:solidFill>
              </a:rPr>
              <a:t>Ar (Argon)</a:t>
            </a:r>
            <a:r>
              <a:rPr lang="en-US">
                <a:solidFill>
                  <a:srgbClr val="FFFFFF"/>
                </a:solidFill>
              </a:rPr>
              <a:t>: pale lavender, </a:t>
            </a:r>
            <a:r>
              <a:rPr lang="en-US" b="1">
                <a:solidFill>
                  <a:srgbClr val="FFFFFF"/>
                </a:solidFill>
              </a:rPr>
              <a:t>He (Helium)</a:t>
            </a:r>
            <a:r>
              <a:rPr lang="en-US">
                <a:solidFill>
                  <a:srgbClr val="FFFFFF"/>
                </a:solidFill>
              </a:rPr>
              <a:t>: pale peach, </a:t>
            </a:r>
            <a:r>
              <a:rPr lang="en-US" b="1">
                <a:solidFill>
                  <a:srgbClr val="FFFFFF"/>
                </a:solidFill>
              </a:rPr>
              <a:t>Kr (Krypton)</a:t>
            </a:r>
            <a:r>
              <a:rPr lang="en-US">
                <a:solidFill>
                  <a:srgbClr val="FFFFFF"/>
                </a:solidFill>
              </a:rPr>
              <a:t>:</a:t>
            </a:r>
            <a:r>
              <a:rPr lang="en-US" b="1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pale silver, </a:t>
            </a:r>
            <a:r>
              <a:rPr lang="en-US" b="1">
                <a:solidFill>
                  <a:srgbClr val="FFFFFF"/>
                </a:solidFill>
              </a:rPr>
              <a:t>Xe (Xenon)</a:t>
            </a:r>
            <a:r>
              <a:rPr lang="en-US">
                <a:solidFill>
                  <a:srgbClr val="FFFFFF"/>
                </a:solidFill>
              </a:rPr>
              <a:t>: pale, deep blue</a:t>
            </a:r>
          </a:p>
          <a:p>
            <a:endParaRPr lang="en-US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F76D16-1566-7C47-BF44-7B0651388E2D}" type="slidenum">
              <a:rPr lang="en-US" sz="1200">
                <a:cs typeface="Arial" charset="0"/>
              </a:rPr>
              <a:pPr eaLnBrk="1" hangingPunct="1"/>
              <a:t>29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solidFill>
                  <a:srgbClr val="FFFFFF"/>
                </a:solidFill>
              </a:rPr>
              <a:t>Si (Silicon) and Ge (Germanium) are very important </a:t>
            </a:r>
            <a:r>
              <a:rPr lang="ja-JP" altLang="en-US" b="1">
                <a:solidFill>
                  <a:srgbClr val="FFFFFF"/>
                </a:solidFill>
              </a:rPr>
              <a:t>“</a:t>
            </a:r>
            <a:r>
              <a:rPr lang="en-US" altLang="ja-JP" b="1">
                <a:solidFill>
                  <a:srgbClr val="FFFFFF"/>
                </a:solidFill>
              </a:rPr>
              <a:t>semi-conductors</a:t>
            </a:r>
            <a:r>
              <a:rPr lang="ja-JP" altLang="en-US" b="1">
                <a:solidFill>
                  <a:srgbClr val="FFFFFF"/>
                </a:solidFill>
              </a:rPr>
              <a:t>”</a:t>
            </a:r>
            <a:endParaRPr lang="en-US" altLang="ja-JP">
              <a:solidFill>
                <a:srgbClr val="FFFFFF"/>
              </a:solidFill>
              <a:latin typeface="Times New Roman" charset="0"/>
            </a:endParaRPr>
          </a:p>
          <a:p>
            <a:endParaRPr lang="en-US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20F925-713D-EB4E-9037-2B6186521282}" type="slidenum">
              <a:rPr lang="en-US" sz="1200">
                <a:cs typeface="Arial" charset="0"/>
              </a:rPr>
              <a:pPr eaLnBrk="1" hangingPunct="1"/>
              <a:t>31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DD08-D514-884B-8296-D13B71006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4844-5C3C-AC40-9CE0-945B95E5C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9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BED62-A629-ED48-9A23-B177F23B7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3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9C46-6D18-564F-AF69-505534BA1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3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1B91-3225-0C4E-B84F-6523FD6B8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69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8DBC-5AD7-9049-BCFC-5A5BA02F3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4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505200" cy="4114800"/>
          </a:xfrm>
        </p:spPr>
        <p:txBody>
          <a:bodyPr rtlCol="0">
            <a:normAutofit/>
          </a:bodyPr>
          <a:lstStyle/>
          <a:p>
            <a:pPr lvl="0"/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306887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363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72B0-BE62-664A-9AC9-8E2AEEA3C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0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A2DF1-CF1C-524A-99D5-534E9DF2C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7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1AB6-39D5-254C-B0ED-D7061A90A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1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405F5-3F69-E843-B66C-5CEAF6317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5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20D8-1E58-E84F-82BA-C9BD67DA6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AAE1-F14E-CA4B-9F5B-8A0454CCE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3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A4AAD-4A9F-834C-898C-D0BC64CE7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9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BFE0-B29C-CD41-B5E2-DAAB5BD1B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7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0235A7D0-8D85-6D49-BAB1-788A3B839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hyperlink" Target="https://youtu.be/oqMN3y8k9So" TargetMode="External"/><Relationship Id="rId5" Type="http://schemas.openxmlformats.org/officeDocument/2006/relationships/image" Target="../media/image19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2OLI.avi" TargetMode="External"/><Relationship Id="rId4" Type="http://schemas.openxmlformats.org/officeDocument/2006/relationships/hyperlink" Target="H2ONA.avi" TargetMode="External"/><Relationship Id="rId5" Type="http://schemas.openxmlformats.org/officeDocument/2006/relationships/hyperlink" Target="H2OK.avi" TargetMode="External"/><Relationship Id="rId6" Type="http://schemas.openxmlformats.org/officeDocument/2006/relationships/hyperlink" Target="H2ORB.avi" TargetMode="External"/><Relationship Id="rId7" Type="http://schemas.openxmlformats.org/officeDocument/2006/relationships/hyperlink" Target="H2OCS.avi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www.ptable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6" Type="http://schemas.openxmlformats.org/officeDocument/2006/relationships/image" Target="../media/image23.png"/><Relationship Id="rId1" Type="http://schemas.microsoft.com/office/2007/relationships/media" Target="file:///Z:\My%20Documents\Chemistry%201%20Power%20Point\02M05VD1.avi" TargetMode="External"/><Relationship Id="rId2" Type="http://schemas.openxmlformats.org/officeDocument/2006/relationships/video" Target="file:///Z:\My%20Documents\Chemistry%201%20Power%20Point\02M05VD1.av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hyperlink" Target="https://youtu.be/saLvwX3_p1s" TargetMode="External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lenberger.com/contents.htm" TargetMode="External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image" Target="../media/image43.png"/><Relationship Id="rId1" Type="http://schemas.microsoft.com/office/2007/relationships/media" Target="file:///\\sou001\lockers\faculty-staff\nrapp\My%20Documents\Chemistry%201%20Power%20Point\01M04AN1.avi" TargetMode="External"/><Relationship Id="rId2" Type="http://schemas.openxmlformats.org/officeDocument/2006/relationships/video" Target="file:///\\sou001\lockers\faculty-staff\nrapp\My%20Documents\Chemistry%201%20Power%20Point\01M04AN1.avi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1" Type="http://schemas.microsoft.com/office/2007/relationships/media" Target="file:///\\sou001\lockers\faculty-staff\nrapp\My%20Documents\Chemistry%201%20Power%20Point\02M14AN1.avi" TargetMode="External"/><Relationship Id="rId2" Type="http://schemas.openxmlformats.org/officeDocument/2006/relationships/video" Target="file:///\\sou001\lockers\faculty-staff\nrapp\My%20Documents\Chemistry%201%20Power%20Point\02M14AN1.avi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image" Target="../media/image46.png"/><Relationship Id="rId5" Type="http://schemas.openxmlformats.org/officeDocument/2006/relationships/image" Target="../media/image47.wmf"/><Relationship Id="rId1" Type="http://schemas.microsoft.com/office/2007/relationships/media" Target="file:///\\sou001\lockers\faculty-staff\nrapp\My%20Documents\Chemistry%201%20Power%20Point\01M06AN1.avi" TargetMode="External"/><Relationship Id="rId2" Type="http://schemas.openxmlformats.org/officeDocument/2006/relationships/video" Target="file:///\\sou001\lockers\faculty-staff\nrapp\My%20Documents\Chemistry%201%20Power%20Point\01M06AN1.avi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media" Target="file:///Z:\My%20Documents\Chemistry%201%20Power%20Point\03M07AN2.avi" TargetMode="External"/><Relationship Id="rId4" Type="http://schemas.openxmlformats.org/officeDocument/2006/relationships/video" Target="file:///Z:\My%20Documents\Chemistry%201%20Power%20Point\03M07AN2.avi" TargetMode="External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1" Type="http://schemas.microsoft.com/office/2007/relationships/media" Target="file:///Z:\My%20Documents\Chemistry%201%20Power%20Point\03M07AN1.avi" TargetMode="External"/><Relationship Id="rId2" Type="http://schemas.openxmlformats.org/officeDocument/2006/relationships/video" Target="file:///Z:\My%20Documents\Chemistry%201%20Power%20Point\03M07AN1.avi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file:///\\sou001\lockers\faculty-staff\nrapp\My%20Documents\Chemistry%201%20Power%20Point\fanfare%2007.wav" TargetMode="External"/><Relationship Id="rId4" Type="http://schemas.openxmlformats.org/officeDocument/2006/relationships/slideLayout" Target="../slideLayouts/slideLayout2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51.wmf"/><Relationship Id="rId7" Type="http://schemas.openxmlformats.org/officeDocument/2006/relationships/image" Target="../media/image52.png"/><Relationship Id="rId1" Type="http://schemas.openxmlformats.org/officeDocument/2006/relationships/vmlDrawing" Target="../drawings/vmlDrawing1.vml"/><Relationship Id="rId2" Type="http://schemas.microsoft.com/office/2007/relationships/media" Target="file:///\\sou001\lockers\faculty-staff\nrapp\My%20Documents\Chemistry%201%20Power%20Point\fanfare%2007.wav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315200" cy="946150"/>
          </a:xfrm>
        </p:spPr>
        <p:txBody>
          <a:bodyPr/>
          <a:lstStyle/>
          <a:p>
            <a:pPr algn="ctr"/>
            <a:r>
              <a:rPr lang="en-US" b="1" dirty="0" smtClean="0"/>
              <a:t>Periodic Table – Part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37" indent="0">
              <a:buNone/>
            </a:pPr>
            <a:r>
              <a:rPr lang="en-US" sz="3600" dirty="0" smtClean="0"/>
              <a:t>Standard: 8.1P.2 EXPLAIN how the Periodic Table is organized … based on the physical and chemical properties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762000"/>
          </a:xfrm>
        </p:spPr>
        <p:txBody>
          <a:bodyPr/>
          <a:lstStyle/>
          <a:p>
            <a:r>
              <a:rPr lang="en-US">
                <a:latin typeface="Arial" charset="0"/>
              </a:rPr>
              <a:t>Properties of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5334000" cy="5638800"/>
          </a:xfrm>
        </p:spPr>
        <p:txBody>
          <a:bodyPr/>
          <a:lstStyle/>
          <a:p>
            <a:pPr marL="46037" indent="0">
              <a:lnSpc>
                <a:spcPct val="150000"/>
              </a:lnSpc>
              <a:buFont typeface="Wingdings" charset="0"/>
              <a:buNone/>
              <a:defRPr/>
            </a:pPr>
            <a:r>
              <a:rPr lang="en-US" sz="3600" dirty="0" smtClean="0"/>
              <a:t>Physical Properties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Malleable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Ductile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Thermal conductivity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Electrical conductivity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Some are magnetic</a:t>
            </a:r>
          </a:p>
          <a:p>
            <a:pPr marL="46037" indent="0">
              <a:lnSpc>
                <a:spcPct val="150000"/>
              </a:lnSpc>
              <a:buFont typeface="Wingdings" charset="0"/>
              <a:buNone/>
              <a:defRPr/>
            </a:pPr>
            <a:r>
              <a:rPr lang="en-US" sz="3600" dirty="0" smtClean="0"/>
              <a:t>Chemical Property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Chemical reactivity</a:t>
            </a:r>
          </a:p>
          <a:p>
            <a:pPr>
              <a:lnSpc>
                <a:spcPct val="150000"/>
              </a:lnSpc>
              <a:defRPr/>
            </a:pPr>
            <a:endParaRPr lang="en-US" sz="2400" dirty="0"/>
          </a:p>
        </p:txBody>
      </p:sp>
      <p:pic>
        <p:nvPicPr>
          <p:cNvPr id="70659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3733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838200" y="381001"/>
            <a:ext cx="7315200" cy="6096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Properties of </a:t>
            </a:r>
            <a:r>
              <a:rPr lang="en-US" dirty="0" smtClean="0">
                <a:latin typeface="Arial" charset="0"/>
              </a:rPr>
              <a:t>Metals</a:t>
            </a:r>
            <a:endParaRPr lang="en-US" sz="1600" dirty="0">
              <a:latin typeface="Arial" charset="0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800600"/>
          </a:xfrm>
        </p:spPr>
        <p:txBody>
          <a:bodyPr/>
          <a:lstStyle/>
          <a:p>
            <a:pPr marL="46037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Arial" charset="0"/>
              </a:rPr>
              <a:t>Physical Properties:  </a:t>
            </a:r>
            <a:r>
              <a:rPr lang="en-US" sz="1200" dirty="0">
                <a:solidFill>
                  <a:srgbClr val="FFFFFF"/>
                </a:solidFill>
              </a:rPr>
              <a:t>A physical property of a pure substance is anything that can be observed without changing the identify</a:t>
            </a:r>
            <a:endParaRPr lang="en-US" sz="1200" b="1" dirty="0" smtClean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ts val="1776"/>
              </a:spcBef>
            </a:pPr>
            <a:r>
              <a:rPr lang="en-US" sz="2400" b="1" dirty="0" smtClean="0">
                <a:solidFill>
                  <a:srgbClr val="008000"/>
                </a:solidFill>
                <a:latin typeface="Arial" charset="0"/>
              </a:rPr>
              <a:t>Malleable</a:t>
            </a:r>
            <a:r>
              <a:rPr lang="en-US" sz="2400" b="1" dirty="0">
                <a:solidFill>
                  <a:srgbClr val="008000"/>
                </a:solidFill>
                <a:latin typeface="Arial" charset="0"/>
              </a:rPr>
              <a:t>: can be hammered or rolled into flat sheets…</a:t>
            </a:r>
          </a:p>
          <a:p>
            <a:pPr>
              <a:spcBef>
                <a:spcPts val="1776"/>
              </a:spcBef>
            </a:pPr>
            <a:r>
              <a:rPr lang="en-US" sz="2400" b="1" dirty="0">
                <a:solidFill>
                  <a:srgbClr val="008000"/>
                </a:solidFill>
                <a:latin typeface="Arial" charset="0"/>
              </a:rPr>
              <a:t>Ductile: can be pulled out into long wires</a:t>
            </a:r>
          </a:p>
          <a:p>
            <a:pPr>
              <a:spcBef>
                <a:spcPts val="1776"/>
              </a:spcBef>
            </a:pPr>
            <a:r>
              <a:rPr lang="en-US" sz="2400" b="1" dirty="0">
                <a:solidFill>
                  <a:srgbClr val="008000"/>
                </a:solidFill>
                <a:latin typeface="Arial" charset="0"/>
              </a:rPr>
              <a:t>Thermal conductivity: transfer heat</a:t>
            </a:r>
          </a:p>
          <a:p>
            <a:pPr>
              <a:spcBef>
                <a:spcPts val="1776"/>
              </a:spcBef>
            </a:pPr>
            <a:r>
              <a:rPr lang="en-US" sz="2400" b="1" dirty="0">
                <a:solidFill>
                  <a:srgbClr val="008000"/>
                </a:solidFill>
                <a:latin typeface="Arial" charset="0"/>
              </a:rPr>
              <a:t>Electrical conductivity: carry electric current</a:t>
            </a:r>
          </a:p>
          <a:p>
            <a:pPr>
              <a:spcBef>
                <a:spcPts val="1776"/>
              </a:spcBef>
            </a:pPr>
            <a:r>
              <a:rPr lang="en-US" sz="2400" b="1" dirty="0" smtClean="0">
                <a:solidFill>
                  <a:srgbClr val="008000"/>
                </a:solidFill>
                <a:latin typeface="Arial" charset="0"/>
              </a:rPr>
              <a:t>Some </a:t>
            </a:r>
            <a:r>
              <a:rPr lang="en-US" sz="2400" b="1" dirty="0">
                <a:solidFill>
                  <a:srgbClr val="008000"/>
                </a:solidFill>
                <a:latin typeface="Arial" charset="0"/>
              </a:rPr>
              <a:t>are magnetic: electrons are free to spin and create magnetic </a:t>
            </a:r>
            <a:r>
              <a:rPr lang="en-US" sz="2400" b="1" dirty="0" smtClean="0">
                <a:solidFill>
                  <a:srgbClr val="008000"/>
                </a:solidFill>
                <a:latin typeface="Arial" charset="0"/>
              </a:rPr>
              <a:t>fields</a:t>
            </a:r>
          </a:p>
          <a:p>
            <a:pPr marL="46037" indent="0">
              <a:spcBef>
                <a:spcPts val="1776"/>
              </a:spcBef>
              <a:buNone/>
            </a:pPr>
            <a:r>
              <a:rPr lang="en-US" sz="2400" b="1" dirty="0">
                <a:latin typeface="Arial" charset="0"/>
              </a:rPr>
              <a:t>Chemical </a:t>
            </a:r>
            <a:r>
              <a:rPr lang="en-US" sz="2400" b="1" dirty="0" smtClean="0">
                <a:latin typeface="Arial" charset="0"/>
              </a:rPr>
              <a:t>Property: Reactive, </a:t>
            </a:r>
            <a:r>
              <a:rPr lang="en-US" sz="2400" b="1" dirty="0">
                <a:latin typeface="Arial" charset="0"/>
              </a:rPr>
              <a:t>Lose </a:t>
            </a:r>
            <a:r>
              <a:rPr lang="en-US" sz="2400" b="1" dirty="0" smtClean="0">
                <a:latin typeface="Arial" charset="0"/>
              </a:rPr>
              <a:t>e</a:t>
            </a:r>
            <a:r>
              <a:rPr lang="en-US" sz="2400" b="1" baseline="42000" dirty="0" smtClean="0">
                <a:latin typeface="Arial" charset="0"/>
              </a:rPr>
              <a:t>-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to other </a:t>
            </a:r>
            <a:r>
              <a:rPr lang="en-US" sz="2400" b="1" dirty="0" smtClean="0">
                <a:latin typeface="Arial" charset="0"/>
              </a:rPr>
              <a:t>atoms</a:t>
            </a:r>
            <a:endParaRPr lang="en-US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1752600" y="161925"/>
            <a:ext cx="7086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00"/>
                </a:solidFill>
              </a:rPr>
              <a:t>Alkali Metals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</a:rPr>
              <a:t>Group 1A (Not H)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</a:rPr>
              <a:t>Soft, silvery </a:t>
            </a:r>
            <a:r>
              <a:rPr lang="en-US" sz="3600" b="1" dirty="0" err="1">
                <a:solidFill>
                  <a:srgbClr val="000000"/>
                </a:solidFill>
              </a:rPr>
              <a:t>coloured</a:t>
            </a:r>
            <a:r>
              <a:rPr lang="en-US" sz="3600" b="1" dirty="0">
                <a:solidFill>
                  <a:srgbClr val="000000"/>
                </a:solidFill>
              </a:rPr>
              <a:t> metals 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</a:rPr>
              <a:t>Very reactive!!!  Because???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</a:rPr>
              <a:t>Never found alone in nature – always bonded with another atom. Why?</a:t>
            </a:r>
            <a:endParaRPr lang="en-US" sz="3600" dirty="0"/>
          </a:p>
        </p:txBody>
      </p:sp>
      <p:sp>
        <p:nvSpPr>
          <p:cNvPr id="31747" name="Line 9"/>
          <p:cNvSpPr>
            <a:spLocks noChangeShapeType="1"/>
          </p:cNvSpPr>
          <p:nvPr/>
        </p:nvSpPr>
        <p:spPr bwMode="auto">
          <a:xfrm flipH="1">
            <a:off x="1371600" y="685800"/>
            <a:ext cx="990600" cy="533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19400" y="3276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Only 1 valence electron!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181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Only 1 </a:t>
            </a:r>
            <a:r>
              <a:rPr lang="en-US" sz="2400" b="1" dirty="0" err="1" smtClean="0">
                <a:solidFill>
                  <a:srgbClr val="FF0000"/>
                </a:solidFill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</a:rPr>
              <a:t>! It loses the </a:t>
            </a:r>
            <a:r>
              <a:rPr lang="en-US" sz="2400" b="1" dirty="0" err="1" smtClean="0">
                <a:solidFill>
                  <a:srgbClr val="FF0000"/>
                </a:solidFill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</a:rPr>
              <a:t> to have a full outer energy level!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effectLst>
            <a:outerShdw blurRad="63500" dist="45791" dir="2021404" algn="ctr" rotWithShape="0">
              <a:schemeClr val="tx1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Group 1A: Alkali Metals</a:t>
            </a:r>
            <a:endParaRPr lang="en-US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3277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574800"/>
            <a:ext cx="2022475" cy="4292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4170363" y="5648325"/>
            <a:ext cx="3832225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Cutting sodium metal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4779963" y="4094163"/>
            <a:ext cx="3302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/>
              <a:t>Reaction of potassium + H</a:t>
            </a:r>
            <a:r>
              <a:rPr lang="en-US" sz="2800" baseline="-25000"/>
              <a:t>2</a:t>
            </a:r>
            <a:r>
              <a:rPr lang="en-US" sz="2800"/>
              <a:t>O</a:t>
            </a:r>
          </a:p>
        </p:txBody>
      </p:sp>
      <p:pic>
        <p:nvPicPr>
          <p:cNvPr id="32773" name="Picture 2" descr="Lithium and water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120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6-02-19 at 5.05.0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143000"/>
            <a:ext cx="833216" cy="5562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7696200" cy="792162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Alkali Metals reacting with water: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417638"/>
            <a:ext cx="5410200" cy="2925762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  <a:hlinkClick r:id="rId3" action="ppaction://hlinkfile"/>
              </a:rPr>
              <a:t>Li (Lithium)</a:t>
            </a:r>
            <a:r>
              <a:rPr lang="en-US" b="1">
                <a:latin typeface="Arial" charset="0"/>
                <a:cs typeface="Arial" charset="0"/>
              </a:rPr>
              <a:t> – </a:t>
            </a:r>
            <a:r>
              <a:rPr lang="en-US" sz="2400" b="1">
                <a:latin typeface="Arial" charset="0"/>
                <a:cs typeface="Arial" charset="0"/>
              </a:rPr>
              <a:t>least reactive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  <a:hlinkClick r:id="rId4" action="ppaction://hlinkfile"/>
              </a:rPr>
              <a:t>Na (Sodium)</a:t>
            </a:r>
            <a:endParaRPr lang="en-US" b="1">
              <a:latin typeface="Arial" charset="0"/>
              <a:cs typeface="Arial" charset="0"/>
            </a:endParaRPr>
          </a:p>
          <a:p>
            <a:pPr eaLnBrk="1" hangingPunct="1"/>
            <a:r>
              <a:rPr lang="en-US" b="1">
                <a:latin typeface="Arial" charset="0"/>
                <a:cs typeface="Arial" charset="0"/>
                <a:hlinkClick r:id="rId5" action="ppaction://hlinkfile"/>
              </a:rPr>
              <a:t>K (Potassium)</a:t>
            </a:r>
            <a:endParaRPr lang="en-US" b="1">
              <a:latin typeface="Arial" charset="0"/>
              <a:cs typeface="Arial" charset="0"/>
            </a:endParaRPr>
          </a:p>
          <a:p>
            <a:pPr eaLnBrk="1" hangingPunct="1"/>
            <a:r>
              <a:rPr lang="en-US" b="1">
                <a:latin typeface="Arial" charset="0"/>
                <a:cs typeface="Arial" charset="0"/>
                <a:hlinkClick r:id="rId6" action="ppaction://hlinkfile"/>
              </a:rPr>
              <a:t>Rb (Rubidium)</a:t>
            </a:r>
            <a:endParaRPr lang="en-US" b="1">
              <a:latin typeface="Arial" charset="0"/>
              <a:cs typeface="Arial" charset="0"/>
            </a:endParaRPr>
          </a:p>
          <a:p>
            <a:pPr eaLnBrk="1" hangingPunct="1"/>
            <a:r>
              <a:rPr lang="en-US" b="1">
                <a:latin typeface="Arial" charset="0"/>
                <a:cs typeface="Arial" charset="0"/>
                <a:hlinkClick r:id="rId7" action="ppaction://hlinkfile"/>
              </a:rPr>
              <a:t>Cs (Cesium)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 b="1">
                <a:latin typeface="Arial" charset="0"/>
                <a:cs typeface="Arial" charset="0"/>
                <a:hlinkClick r:id="rId3" action="ppaction://hlinkfile"/>
              </a:rPr>
              <a:t>–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 sz="2400" b="1">
                <a:latin typeface="Arial" charset="0"/>
                <a:cs typeface="Arial" charset="0"/>
              </a:rPr>
              <a:t>more reactive</a:t>
            </a:r>
            <a:endParaRPr lang="en-US" sz="2400">
              <a:latin typeface="Arial" charset="0"/>
              <a:cs typeface="Arial" charset="0"/>
              <a:hlinkClick r:id="rId3" action="ppaction://hlinkfile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3581400" y="4343400"/>
            <a:ext cx="4953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Times New Roman" charset="0"/>
              </a:rPr>
              <a:t>What would you expect from Francium?!?!</a:t>
            </a:r>
            <a:endParaRPr lang="en-US">
              <a:latin typeface="Times New Roman" charset="0"/>
            </a:endParaRPr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 flipH="1">
            <a:off x="1676400" y="4648200"/>
            <a:ext cx="167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7696200" cy="792162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Alkali Metals :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2971800" y="1676400"/>
            <a:ext cx="4953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charset="0"/>
              </a:rPr>
              <a:t>Label as Alkali Metals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latin typeface="Times New Roman" charset="0"/>
              </a:rPr>
              <a:t>Do </a:t>
            </a:r>
            <a:r>
              <a:rPr lang="en-US" sz="4400" b="1" dirty="0">
                <a:latin typeface="Times New Roman" charset="0"/>
              </a:rPr>
              <a:t>NOT</a:t>
            </a:r>
            <a:r>
              <a:rPr lang="en-US" sz="3600" b="1" dirty="0">
                <a:latin typeface="Times New Roman" charset="0"/>
              </a:rPr>
              <a:t> include Hydrogen</a:t>
            </a:r>
            <a:endParaRPr lang="en-US" dirty="0">
              <a:latin typeface="Times New Roman" charset="0"/>
            </a:endParaRPr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 flipH="1">
            <a:off x="1295400" y="2209800"/>
            <a:ext cx="167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7"/>
          <p:cNvSpPr txBox="1">
            <a:spLocks noChangeArrowheads="1"/>
          </p:cNvSpPr>
          <p:nvPr/>
        </p:nvSpPr>
        <p:spPr bwMode="auto">
          <a:xfrm>
            <a:off x="2590800" y="174625"/>
            <a:ext cx="54102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</a:rPr>
              <a:t>Alkaline Earth Metals</a:t>
            </a:r>
          </a:p>
          <a:p>
            <a:pPr eaLnBrk="1" hangingPunct="1">
              <a:spcBef>
                <a:spcPct val="50000"/>
              </a:spcBef>
            </a:pPr>
            <a:endParaRPr lang="en-US" sz="3600" b="1"/>
          </a:p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36867" name="Line 9"/>
          <p:cNvSpPr>
            <a:spLocks noChangeShapeType="1"/>
          </p:cNvSpPr>
          <p:nvPr/>
        </p:nvSpPr>
        <p:spPr bwMode="auto">
          <a:xfrm flipH="1">
            <a:off x="1295400" y="533400"/>
            <a:ext cx="1219200" cy="685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1676400" y="1295400"/>
            <a:ext cx="74676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960"/>
              </a:spcBef>
            </a:pPr>
            <a:r>
              <a:rPr lang="en-US" sz="3600" b="1" dirty="0">
                <a:solidFill>
                  <a:srgbClr val="000000"/>
                </a:solidFill>
              </a:rPr>
              <a:t>Silvery-White Metals</a:t>
            </a:r>
          </a:p>
          <a:p>
            <a:pPr eaLnBrk="1" hangingPunct="1">
              <a:spcBef>
                <a:spcPts val="960"/>
              </a:spcBef>
            </a:pPr>
            <a:r>
              <a:rPr lang="en-US" sz="3600" b="1" dirty="0">
                <a:solidFill>
                  <a:srgbClr val="000000"/>
                </a:solidFill>
              </a:rPr>
              <a:t>Fairly </a:t>
            </a:r>
            <a:r>
              <a:rPr lang="en-US" sz="3600" b="1" dirty="0" smtClean="0">
                <a:solidFill>
                  <a:srgbClr val="000000"/>
                </a:solidFill>
              </a:rPr>
              <a:t>reactive</a:t>
            </a:r>
            <a:r>
              <a:rPr lang="en-US" sz="3600" b="1" dirty="0">
                <a:solidFill>
                  <a:srgbClr val="000000"/>
                </a:solidFill>
              </a:rPr>
              <a:t> (Why?</a:t>
            </a:r>
            <a:r>
              <a:rPr lang="en-US" sz="3600" b="1" dirty="0" smtClean="0">
                <a:solidFill>
                  <a:srgbClr val="000000"/>
                </a:solidFill>
              </a:rPr>
              <a:t>)</a:t>
            </a:r>
            <a:endParaRPr lang="en-US" sz="36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960"/>
              </a:spcBef>
            </a:pPr>
            <a:r>
              <a:rPr lang="en-US" sz="3600" b="1" dirty="0">
                <a:solidFill>
                  <a:srgbClr val="000000"/>
                </a:solidFill>
              </a:rPr>
              <a:t>N</a:t>
            </a:r>
            <a:r>
              <a:rPr lang="en-US" sz="3600" b="1" dirty="0" smtClean="0">
                <a:solidFill>
                  <a:srgbClr val="000000"/>
                </a:solidFill>
              </a:rPr>
              <a:t>ot </a:t>
            </a:r>
            <a:r>
              <a:rPr lang="en-US" sz="3600" b="1" dirty="0">
                <a:solidFill>
                  <a:srgbClr val="000000"/>
                </a:solidFill>
              </a:rPr>
              <a:t>found alone in </a:t>
            </a:r>
            <a:r>
              <a:rPr lang="en-US" sz="3600" b="1" dirty="0">
                <a:solidFill>
                  <a:srgbClr val="000000"/>
                </a:solidFill>
              </a:rPr>
              <a:t>nature  (Why?</a:t>
            </a:r>
            <a:r>
              <a:rPr lang="en-US" sz="3600" b="1" dirty="0" smtClean="0">
                <a:solidFill>
                  <a:srgbClr val="000000"/>
                </a:solidFill>
              </a:rPr>
              <a:t>)  </a:t>
            </a:r>
            <a:endParaRPr lang="en-US" sz="36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960"/>
              </a:spcBef>
            </a:pPr>
            <a:r>
              <a:rPr lang="en-US" sz="3600" b="1" dirty="0" smtClean="0">
                <a:solidFill>
                  <a:srgbClr val="000000"/>
                </a:solidFill>
              </a:rPr>
              <a:t>Many </a:t>
            </a:r>
            <a:r>
              <a:rPr lang="en-US" sz="3600" b="1" dirty="0">
                <a:solidFill>
                  <a:srgbClr val="000000"/>
                </a:solidFill>
              </a:rPr>
              <a:t>are found in rocks in the earth</a:t>
            </a:r>
            <a:r>
              <a:rPr lang="ja-JP" altLang="en-US" sz="3600" b="1" dirty="0">
                <a:solidFill>
                  <a:srgbClr val="000000"/>
                </a:solidFill>
              </a:rPr>
              <a:t>’</a:t>
            </a:r>
            <a:r>
              <a:rPr lang="en-US" altLang="ja-JP" sz="3600" b="1" dirty="0">
                <a:solidFill>
                  <a:srgbClr val="000000"/>
                </a:solidFill>
              </a:rPr>
              <a:t>s crust</a:t>
            </a:r>
          </a:p>
          <a:p>
            <a:pPr eaLnBrk="1" hangingPunct="1">
              <a:spcBef>
                <a:spcPts val="960"/>
              </a:spcBef>
            </a:pPr>
            <a:r>
              <a:rPr lang="en-US" sz="3600" b="1" dirty="0">
                <a:solidFill>
                  <a:srgbClr val="000000"/>
                </a:solidFill>
              </a:rPr>
              <a:t>Hard and dense</a:t>
            </a:r>
          </a:p>
          <a:p>
            <a:pPr eaLnBrk="1" hangingPunct="1">
              <a:spcBef>
                <a:spcPts val="960"/>
              </a:spcBef>
            </a:pPr>
            <a:r>
              <a:rPr lang="en-US" sz="3600" b="1" dirty="0">
                <a:solidFill>
                  <a:srgbClr val="000000"/>
                </a:solidFill>
                <a:hlinkClick r:id="rId4"/>
              </a:rPr>
              <a:t>Melt at high temperatures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2133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Only 2 </a:t>
            </a:r>
            <a:r>
              <a:rPr lang="en-US" sz="2400" b="1" dirty="0" err="1" smtClean="0">
                <a:solidFill>
                  <a:srgbClr val="FF0000"/>
                </a:solidFill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320040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Only 2 </a:t>
            </a:r>
            <a:r>
              <a:rPr lang="en-US" sz="2400" b="1" dirty="0" err="1" smtClean="0">
                <a:solidFill>
                  <a:srgbClr val="FF0000"/>
                </a:solidFill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</a:rPr>
              <a:t>! It loses the </a:t>
            </a:r>
            <a:r>
              <a:rPr lang="en-US" sz="2400" b="1" dirty="0" err="1" smtClean="0">
                <a:solidFill>
                  <a:srgbClr val="FF0000"/>
                </a:solidFill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</a:rPr>
              <a:t> to have a full outer energy level!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631950"/>
            <a:ext cx="2543175" cy="2781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102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4146550"/>
            <a:ext cx="2254250" cy="217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6" name="Rectangle 1028"/>
          <p:cNvSpPr>
            <a:spLocks noChangeArrowheads="1"/>
          </p:cNvSpPr>
          <p:nvPr/>
        </p:nvSpPr>
        <p:spPr bwMode="auto">
          <a:xfrm>
            <a:off x="6913563" y="1930400"/>
            <a:ext cx="159067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Magnesium</a:t>
            </a:r>
          </a:p>
        </p:txBody>
      </p:sp>
      <p:sp>
        <p:nvSpPr>
          <p:cNvPr id="172037" name="Rectangle 1029"/>
          <p:cNvSpPr>
            <a:spLocks noChangeArrowheads="1"/>
          </p:cNvSpPr>
          <p:nvPr/>
        </p:nvSpPr>
        <p:spPr bwMode="auto">
          <a:xfrm>
            <a:off x="4398963" y="5076825"/>
            <a:ext cx="1701800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Magnesium oxide</a:t>
            </a:r>
          </a:p>
        </p:txBody>
      </p:sp>
      <p:sp>
        <p:nvSpPr>
          <p:cNvPr id="172038" name="Text Box 1030"/>
          <p:cNvSpPr txBox="1">
            <a:spLocks noChangeArrowheads="1"/>
          </p:cNvSpPr>
          <p:nvPr/>
        </p:nvSpPr>
        <p:spPr bwMode="auto">
          <a:xfrm>
            <a:off x="914400" y="457200"/>
            <a:ext cx="7469188" cy="728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Group 2A: Alkaline Earth Metals</a:t>
            </a:r>
          </a:p>
        </p:txBody>
      </p:sp>
      <p:pic>
        <p:nvPicPr>
          <p:cNvPr id="172044" name="02M05VD1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066800"/>
            <a:ext cx="3509963" cy="55626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2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20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4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204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2590800" y="174625"/>
            <a:ext cx="54102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</a:rPr>
              <a:t>Alkaline Earth Metals</a:t>
            </a:r>
          </a:p>
          <a:p>
            <a:pPr eaLnBrk="1" hangingPunct="1">
              <a:spcBef>
                <a:spcPct val="50000"/>
              </a:spcBef>
            </a:pPr>
            <a:endParaRPr lang="en-US" sz="3600" b="1"/>
          </a:p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37891" name="Line 9"/>
          <p:cNvSpPr>
            <a:spLocks noChangeShapeType="1"/>
          </p:cNvSpPr>
          <p:nvPr/>
        </p:nvSpPr>
        <p:spPr bwMode="auto">
          <a:xfrm flipH="1">
            <a:off x="1295400" y="533400"/>
            <a:ext cx="1219200" cy="685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Text Box 10"/>
          <p:cNvSpPr txBox="1">
            <a:spLocks noChangeArrowheads="1"/>
          </p:cNvSpPr>
          <p:nvPr/>
        </p:nvSpPr>
        <p:spPr bwMode="auto">
          <a:xfrm>
            <a:off x="1828800" y="1295400"/>
            <a:ext cx="716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</a:rPr>
              <a:t>Label as Alkaline Earth </a:t>
            </a:r>
            <a:r>
              <a:rPr lang="en-US" sz="3600" b="1" dirty="0" smtClean="0">
                <a:solidFill>
                  <a:srgbClr val="000000"/>
                </a:solidFill>
              </a:rPr>
              <a:t>Metals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381000" y="762000"/>
            <a:ext cx="449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</a:rPr>
              <a:t>Transition Metals</a:t>
            </a:r>
          </a:p>
        </p:txBody>
      </p:sp>
      <p:sp>
        <p:nvSpPr>
          <p:cNvPr id="38915" name="Text Box 9"/>
          <p:cNvSpPr txBox="1">
            <a:spLocks noChangeArrowheads="1"/>
          </p:cNvSpPr>
          <p:nvPr/>
        </p:nvSpPr>
        <p:spPr bwMode="auto">
          <a:xfrm>
            <a:off x="5867400" y="2286000"/>
            <a:ext cx="3581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</a:rPr>
              <a:t>Malleable (easily bent/hammered into wires)</a:t>
            </a:r>
            <a:endParaRPr lang="en-US" sz="3600" b="1"/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4572000" y="25400"/>
            <a:ext cx="3962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</a:rPr>
              <a:t>Most are good conductors of electricity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71800" y="1371600"/>
            <a:ext cx="457200" cy="990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1219200" y="5029200"/>
            <a:ext cx="533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</a:rPr>
              <a:t>Malleable (easily bent/hammered into wires </a:t>
            </a:r>
            <a:r>
              <a:rPr lang="en-US" sz="3600" b="1"/>
              <a:t>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534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The Periodic Table</a:t>
            </a:r>
            <a:endParaRPr lang="en-US" sz="48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5715000"/>
            <a:ext cx="6172200" cy="99060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Arial" charset="0"/>
              </a:rPr>
              <a:t>Dmitri Mendeleev  (1834 - 1907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Arial" charset="0"/>
              </a:rPr>
              <a:t>)</a:t>
            </a:r>
          </a:p>
          <a:p>
            <a:pPr indent="-1828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Arial" charset="0"/>
              </a:rPr>
              <a:t>Henry Moseley (1887 -1915) 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843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47750"/>
            <a:ext cx="6642100" cy="4660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8436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476625"/>
            <a:ext cx="1811337" cy="29241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8437" name="Picture 1" descr="Mosele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124200"/>
            <a:ext cx="19304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bmw-nice-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226536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114874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3717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 descr="603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11454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1828800"/>
            <a:ext cx="176688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9" descr="101330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352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4572000" cy="2397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/>
              <a:t>Things made with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/>
              <a:t>Transition Metals</a:t>
            </a:r>
          </a:p>
          <a:p>
            <a:pPr>
              <a:spcBef>
                <a:spcPct val="50000"/>
              </a:spcBef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sz="10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8"/>
          <p:cNvSpPr txBox="1">
            <a:spLocks noChangeArrowheads="1"/>
          </p:cNvSpPr>
          <p:nvPr/>
        </p:nvSpPr>
        <p:spPr bwMode="auto">
          <a:xfrm>
            <a:off x="381000" y="762000"/>
            <a:ext cx="449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</a:rPr>
              <a:t>Transition Metals</a:t>
            </a:r>
          </a:p>
        </p:txBody>
      </p:sp>
      <p:sp>
        <p:nvSpPr>
          <p:cNvPr id="40964" name="Text Box 10"/>
          <p:cNvSpPr txBox="1">
            <a:spLocks noChangeArrowheads="1"/>
          </p:cNvSpPr>
          <p:nvPr/>
        </p:nvSpPr>
        <p:spPr bwMode="auto">
          <a:xfrm>
            <a:off x="4572000" y="116205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</a:rPr>
              <a:t>Label the group: Transition Metals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71800" y="1371600"/>
            <a:ext cx="457200" cy="990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3" descr="metals-and-non-metals-12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343400"/>
            <a:ext cx="9144000" cy="2432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3600" dirty="0"/>
              <a:t>Dull, Non-</a:t>
            </a:r>
            <a:r>
              <a:rPr lang="en-US" sz="3800" dirty="0"/>
              <a:t>ductile, Non-malleable, Low melting and boiling point, </a:t>
            </a:r>
            <a:r>
              <a:rPr lang="en-US" sz="3800" dirty="0" smtClean="0"/>
              <a:t>low </a:t>
            </a:r>
            <a:r>
              <a:rPr lang="en-US" sz="3800" dirty="0"/>
              <a:t>electrical conductivity, poor heat conductivity, low tensile strength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c21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304800"/>
            <a:ext cx="8923289" cy="60198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09800" y="990600"/>
            <a:ext cx="335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Nonmetals</a:t>
            </a:r>
          </a:p>
          <a:p>
            <a:pPr algn="ctr" eaLnBrk="1" hangingPunct="1">
              <a:spcBef>
                <a:spcPts val="96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(Yellow)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85800" y="1143000"/>
            <a:ext cx="1295400" cy="7620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34000" y="1219200"/>
            <a:ext cx="1295400" cy="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82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c2113.gi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304800"/>
            <a:ext cx="8923289" cy="60198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09800" y="990600"/>
            <a:ext cx="335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Nonmetals</a:t>
            </a:r>
          </a:p>
          <a:p>
            <a:pPr algn="ctr" eaLnBrk="1" hangingPunct="1">
              <a:spcBef>
                <a:spcPts val="96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(Yellow)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85800" y="1143000"/>
            <a:ext cx="1295400" cy="7620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34000" y="1219200"/>
            <a:ext cx="1295400" cy="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1676400"/>
            <a:ext cx="7696200" cy="45243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/>
              <a:t>Physical Properties: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3600" dirty="0" smtClean="0"/>
              <a:t>Dull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3600" dirty="0" smtClean="0"/>
              <a:t>Brittle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3600" dirty="0" smtClean="0"/>
              <a:t>Low </a:t>
            </a:r>
            <a:r>
              <a:rPr lang="en-US" sz="3600" dirty="0"/>
              <a:t>melting and boiling </a:t>
            </a:r>
            <a:r>
              <a:rPr lang="en-US" sz="3600" dirty="0" smtClean="0"/>
              <a:t>point</a:t>
            </a:r>
            <a:endParaRPr lang="en-US" sz="3600" dirty="0"/>
          </a:p>
          <a:p>
            <a:pPr marL="571500" indent="-571500">
              <a:buFont typeface="Arial"/>
              <a:buChar char="•"/>
              <a:defRPr/>
            </a:pPr>
            <a:r>
              <a:rPr lang="en-US" sz="3600" dirty="0" smtClean="0"/>
              <a:t>Low/no </a:t>
            </a:r>
            <a:r>
              <a:rPr lang="en-US" sz="3600" dirty="0"/>
              <a:t>electrical </a:t>
            </a:r>
            <a:r>
              <a:rPr lang="en-US" sz="3600" dirty="0" smtClean="0"/>
              <a:t>conductivity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3600" dirty="0"/>
              <a:t>P</a:t>
            </a:r>
            <a:r>
              <a:rPr lang="en-US" sz="3600" dirty="0" smtClean="0"/>
              <a:t>oor </a:t>
            </a:r>
            <a:r>
              <a:rPr lang="en-US" sz="3600" dirty="0"/>
              <a:t>heat </a:t>
            </a:r>
            <a:r>
              <a:rPr lang="en-US" sz="3600" dirty="0" smtClean="0"/>
              <a:t>conductivity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3600" dirty="0"/>
              <a:t>L</a:t>
            </a:r>
            <a:r>
              <a:rPr lang="en-US" sz="3600" dirty="0" smtClean="0"/>
              <a:t>ow </a:t>
            </a:r>
            <a:r>
              <a:rPr lang="en-US" sz="3600" dirty="0"/>
              <a:t>tensile </a:t>
            </a:r>
            <a:r>
              <a:rPr lang="en-US" sz="3600" dirty="0" smtClean="0"/>
              <a:t>strength</a:t>
            </a:r>
          </a:p>
          <a:p>
            <a:pPr>
              <a:defRPr/>
            </a:pPr>
            <a:r>
              <a:rPr lang="en-US" sz="3600" dirty="0" smtClean="0"/>
              <a:t>Chemical Properties: tend to gain </a:t>
            </a:r>
            <a:r>
              <a:rPr lang="en-US" sz="3600" dirty="0" err="1" smtClean="0"/>
              <a:t>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312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c2113.gi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304800"/>
            <a:ext cx="8923289" cy="60198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09800" y="990600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Nonmetals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85800" y="1143000"/>
            <a:ext cx="1295400" cy="7620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34000" y="1219200"/>
            <a:ext cx="1295400" cy="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1981200"/>
            <a:ext cx="510540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/>
              <a:t>Label the Non-metals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38200" y="1295400"/>
            <a:ext cx="762000" cy="762000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0" y="2438400"/>
            <a:ext cx="1828800" cy="0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31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8"/>
          <p:cNvSpPr txBox="1">
            <a:spLocks noChangeArrowheads="1"/>
          </p:cNvSpPr>
          <p:nvPr/>
        </p:nvSpPr>
        <p:spPr bwMode="auto">
          <a:xfrm>
            <a:off x="685800" y="1524000"/>
            <a:ext cx="4267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</a:rPr>
              <a:t>Most are poisonous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</a:rPr>
              <a:t>Fairly reactive – react with alkali metals (</a:t>
            </a:r>
            <a:r>
              <a:rPr lang="en-US" sz="3600" b="1" dirty="0" err="1">
                <a:solidFill>
                  <a:srgbClr val="000000"/>
                </a:solidFill>
              </a:rPr>
              <a:t>eg</a:t>
            </a:r>
            <a:r>
              <a:rPr lang="en-US" sz="3600" b="1" dirty="0">
                <a:solidFill>
                  <a:srgbClr val="000000"/>
                </a:solidFill>
              </a:rPr>
              <a:t>) Na</a:t>
            </a:r>
            <a:r>
              <a:rPr lang="en-US" sz="3600" b="1" baseline="30000" dirty="0">
                <a:solidFill>
                  <a:srgbClr val="000000"/>
                </a:solidFill>
              </a:rPr>
              <a:t>+</a:t>
            </a:r>
            <a:r>
              <a:rPr lang="en-US" sz="3600" b="1" dirty="0">
                <a:solidFill>
                  <a:srgbClr val="000000"/>
                </a:solidFill>
              </a:rPr>
              <a:t> and </a:t>
            </a:r>
            <a:r>
              <a:rPr lang="en-US" sz="3600" b="1" dirty="0" err="1">
                <a:solidFill>
                  <a:srgbClr val="000000"/>
                </a:solidFill>
              </a:rPr>
              <a:t>Cl</a:t>
            </a:r>
            <a:r>
              <a:rPr lang="en-US" sz="3600" b="1" baseline="30000" dirty="0">
                <a:solidFill>
                  <a:srgbClr val="000000"/>
                </a:solidFill>
              </a:rPr>
              <a:t>-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4035" name="Text Box 9"/>
          <p:cNvSpPr txBox="1">
            <a:spLocks noChangeArrowheads="1"/>
          </p:cNvSpPr>
          <p:nvPr/>
        </p:nvSpPr>
        <p:spPr bwMode="auto">
          <a:xfrm>
            <a:off x="2895600" y="7620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</a:rPr>
              <a:t>Halogens</a:t>
            </a: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44036" name="Line 10"/>
          <p:cNvSpPr>
            <a:spLocks noChangeShapeType="1"/>
          </p:cNvSpPr>
          <p:nvPr/>
        </p:nvSpPr>
        <p:spPr bwMode="auto">
          <a:xfrm>
            <a:off x="5105400" y="1143000"/>
            <a:ext cx="2743200" cy="228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1143000" y="152400"/>
            <a:ext cx="662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000000"/>
                </a:solidFill>
              </a:rPr>
              <a:t>Nonmetals</a:t>
            </a:r>
          </a:p>
        </p:txBody>
      </p:sp>
      <p:pic>
        <p:nvPicPr>
          <p:cNvPr id="2" name="Picture 1" descr="Screen Shot 2016-02-19 at 8.32.59 A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0"/>
            <a:ext cx="2554941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1752600" y="2057400"/>
            <a:ext cx="495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</a:rPr>
              <a:t>Label the </a:t>
            </a:r>
            <a:r>
              <a:rPr lang="en-US" sz="3600" b="1" dirty="0" smtClean="0">
                <a:solidFill>
                  <a:srgbClr val="000000"/>
                </a:solidFill>
              </a:rPr>
              <a:t>Halogens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2895600" y="7620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</a:rPr>
              <a:t>Halogens</a:t>
            </a: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45060" name="Line 10"/>
          <p:cNvSpPr>
            <a:spLocks noChangeShapeType="1"/>
          </p:cNvSpPr>
          <p:nvPr/>
        </p:nvSpPr>
        <p:spPr bwMode="auto">
          <a:xfrm>
            <a:off x="5105400" y="1143000"/>
            <a:ext cx="2743200" cy="228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1143000" y="152400"/>
            <a:ext cx="662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000000"/>
                </a:solidFill>
              </a:rPr>
              <a:t>Nonmetals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8"/>
          <p:cNvSpPr txBox="1">
            <a:spLocks noChangeArrowheads="1"/>
          </p:cNvSpPr>
          <p:nvPr/>
        </p:nvSpPr>
        <p:spPr bwMode="auto">
          <a:xfrm>
            <a:off x="1905000" y="2514600"/>
            <a:ext cx="4724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b="1">
                <a:solidFill>
                  <a:srgbClr val="000000"/>
                </a:solidFill>
              </a:rPr>
              <a:t>Unreactive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b="1">
                <a:solidFill>
                  <a:srgbClr val="000000"/>
                </a:solidFill>
              </a:rPr>
              <a:t>Gases at room temperature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6083" name="Text Box 9"/>
          <p:cNvSpPr txBox="1">
            <a:spLocks noChangeArrowheads="1"/>
          </p:cNvSpPr>
          <p:nvPr/>
        </p:nvSpPr>
        <p:spPr bwMode="auto">
          <a:xfrm>
            <a:off x="3124200" y="882650"/>
            <a:ext cx="548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</a:rPr>
              <a:t>Noble Gases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6084" name="Line 11"/>
          <p:cNvSpPr>
            <a:spLocks noChangeShapeType="1"/>
          </p:cNvSpPr>
          <p:nvPr/>
        </p:nvSpPr>
        <p:spPr bwMode="auto">
          <a:xfrm flipV="1">
            <a:off x="6096000" y="1143000"/>
            <a:ext cx="1828800" cy="76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1143000" y="152400"/>
            <a:ext cx="662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000000"/>
                </a:solidFill>
              </a:rPr>
              <a:t>Nonmetals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1066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Jellyfish lamps made with noble gases </a:t>
            </a:r>
            <a:r>
              <a:rPr lang="en-US" sz="1800">
                <a:latin typeface="Arial" charset="0"/>
                <a:cs typeface="Arial" charset="0"/>
              </a:rPr>
              <a:t>artist- </a:t>
            </a:r>
            <a:r>
              <a:rPr lang="en-US" sz="1800">
                <a:latin typeface="Arial" charset="0"/>
                <a:cs typeface="Arial" charset="0"/>
                <a:hlinkClick r:id="rId3"/>
              </a:rPr>
              <a:t>Eric Ehlenberger</a:t>
            </a:r>
            <a:endParaRPr lang="en-US" sz="4800">
              <a:latin typeface="Arial" charset="0"/>
              <a:cs typeface="Arial" charset="0"/>
            </a:endParaRPr>
          </a:p>
        </p:txBody>
      </p:sp>
      <p:pic>
        <p:nvPicPr>
          <p:cNvPr id="48130" name="Picture 5" descr="neon jfish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28800"/>
            <a:ext cx="6880225" cy="4525963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Elements are arranged:</a:t>
            </a:r>
          </a:p>
        </p:txBody>
      </p:sp>
      <p:sp>
        <p:nvSpPr>
          <p:cNvPr id="20486" name="Text Box 26"/>
          <p:cNvSpPr txBox="1">
            <a:spLocks noChangeArrowheads="1"/>
          </p:cNvSpPr>
          <p:nvPr/>
        </p:nvSpPr>
        <p:spPr bwMode="auto">
          <a:xfrm>
            <a:off x="2209800" y="1676400"/>
            <a:ext cx="396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Vertically into </a:t>
            </a:r>
            <a:r>
              <a:rPr lang="en-US" sz="2800" b="1" dirty="0" smtClean="0"/>
              <a:t>Groups or Families</a:t>
            </a:r>
            <a:endParaRPr lang="en-US" sz="2800" b="1" dirty="0"/>
          </a:p>
        </p:txBody>
      </p:sp>
      <p:pic>
        <p:nvPicPr>
          <p:cNvPr id="20487" name="Picture 27" descr="grou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15938" cy="34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3"/>
          <p:cNvSpPr txBox="1">
            <a:spLocks noChangeArrowheads="1"/>
          </p:cNvSpPr>
          <p:nvPr/>
        </p:nvSpPr>
        <p:spPr bwMode="auto">
          <a:xfrm>
            <a:off x="3429000" y="4276725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Horizontally Into Periods</a:t>
            </a:r>
          </a:p>
        </p:txBody>
      </p:sp>
      <p:pic>
        <p:nvPicPr>
          <p:cNvPr id="20485" name="Picture 28" descr="perio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24450"/>
            <a:ext cx="7543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799646">
            <a:off x="5190700" y="2392399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rete Round"/>
                <a:cs typeface="Crete Round"/>
              </a:rPr>
              <a:t>Why?</a:t>
            </a:r>
            <a:endParaRPr lang="en-US" sz="6000" b="1" dirty="0">
              <a:solidFill>
                <a:srgbClr val="FF0000"/>
              </a:solidFill>
              <a:latin typeface="Crete Round"/>
              <a:cs typeface="Crete Rou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4" grpId="0"/>
      <p:bldP spid="4" grpId="0"/>
      <p:bldP spid="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8"/>
          <p:cNvSpPr txBox="1">
            <a:spLocks noChangeArrowheads="1"/>
          </p:cNvSpPr>
          <p:nvPr/>
        </p:nvSpPr>
        <p:spPr bwMode="auto">
          <a:xfrm>
            <a:off x="1905000" y="25146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Label the Noble </a:t>
            </a:r>
            <a:r>
              <a:rPr lang="en-US" sz="3600" b="1" dirty="0" smtClean="0">
                <a:solidFill>
                  <a:srgbClr val="000000"/>
                </a:solidFill>
              </a:rPr>
              <a:t>Gases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47107" name="Text Box 9"/>
          <p:cNvSpPr txBox="1">
            <a:spLocks noChangeArrowheads="1"/>
          </p:cNvSpPr>
          <p:nvPr/>
        </p:nvSpPr>
        <p:spPr bwMode="auto">
          <a:xfrm>
            <a:off x="3124200" y="882650"/>
            <a:ext cx="548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</a:rPr>
              <a:t>Noble Gases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08" name="Line 11"/>
          <p:cNvSpPr>
            <a:spLocks noChangeShapeType="1"/>
          </p:cNvSpPr>
          <p:nvPr/>
        </p:nvSpPr>
        <p:spPr bwMode="auto">
          <a:xfrm flipV="1">
            <a:off x="6096000" y="1143000"/>
            <a:ext cx="1828800" cy="76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1143000" y="152400"/>
            <a:ext cx="662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000000"/>
                </a:solidFill>
              </a:rPr>
              <a:t>Nonmetals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Metalloi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81000"/>
            <a:ext cx="90551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1600200"/>
          </a:xfrm>
        </p:spPr>
        <p:txBody>
          <a:bodyPr/>
          <a:lstStyle/>
          <a:p>
            <a:r>
              <a:rPr lang="en-US" sz="6000">
                <a:latin typeface="Arial" charset="0"/>
              </a:rPr>
              <a:t>Metalloids/</a:t>
            </a:r>
            <a:br>
              <a:rPr lang="en-US" sz="6000">
                <a:latin typeface="Arial" charset="0"/>
              </a:rPr>
            </a:br>
            <a:r>
              <a:rPr lang="en-US" sz="6000">
                <a:latin typeface="Arial" charset="0"/>
              </a:rPr>
              <a:t>Semiconductors</a:t>
            </a:r>
          </a:p>
        </p:txBody>
      </p:sp>
      <p:sp>
        <p:nvSpPr>
          <p:cNvPr id="49155" name="Text Box 8"/>
          <p:cNvSpPr txBox="1">
            <a:spLocks noChangeArrowheads="1"/>
          </p:cNvSpPr>
          <p:nvPr/>
        </p:nvSpPr>
        <p:spPr bwMode="auto">
          <a:xfrm>
            <a:off x="762000" y="2286000"/>
            <a:ext cx="4648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Metalloids </a:t>
            </a:r>
            <a:r>
              <a:rPr lang="en-US" sz="3600"/>
              <a:t>lie on either side of the </a:t>
            </a:r>
            <a:r>
              <a:rPr lang="ja-JP" altLang="en-US" sz="3600"/>
              <a:t>“</a:t>
            </a:r>
            <a:r>
              <a:rPr lang="en-US" altLang="ja-JP" sz="3600"/>
              <a:t>staircase</a:t>
            </a:r>
            <a:r>
              <a:rPr lang="ja-JP" altLang="en-US" sz="3600"/>
              <a:t>”</a:t>
            </a:r>
            <a:endParaRPr lang="en-US" sz="1800"/>
          </a:p>
        </p:txBody>
      </p:sp>
      <p:sp>
        <p:nvSpPr>
          <p:cNvPr id="49156" name="Text Box 11"/>
          <p:cNvSpPr txBox="1">
            <a:spLocks noChangeArrowheads="1"/>
          </p:cNvSpPr>
          <p:nvPr/>
        </p:nvSpPr>
        <p:spPr bwMode="auto">
          <a:xfrm>
            <a:off x="685800" y="42672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</a:rPr>
              <a:t>They share properties with both metals and non-metals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2000" y="914400"/>
            <a:ext cx="1447800" cy="30480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What are semiconductors used in?</a:t>
            </a:r>
            <a:endParaRPr lang="en-US">
              <a:latin typeface="Times New Roman" charset="0"/>
            </a:endParaRPr>
          </a:p>
        </p:txBody>
      </p:sp>
      <p:pic>
        <p:nvPicPr>
          <p:cNvPr id="66563" name="Picture 3" descr="gal_p_series_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6195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dimen_2300LE_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7338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114527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26828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129577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2098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 descr="Metalloi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81000"/>
            <a:ext cx="90551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1600200"/>
          </a:xfrm>
        </p:spPr>
        <p:txBody>
          <a:bodyPr/>
          <a:lstStyle/>
          <a:p>
            <a:r>
              <a:rPr lang="en-US" sz="6000">
                <a:latin typeface="Arial" charset="0"/>
              </a:rPr>
              <a:t>Metalloids/</a:t>
            </a:r>
            <a:br>
              <a:rPr lang="en-US" sz="6000">
                <a:latin typeface="Arial" charset="0"/>
              </a:rPr>
            </a:br>
            <a:r>
              <a:rPr lang="en-US" sz="6000">
                <a:latin typeface="Arial" charset="0"/>
              </a:rPr>
              <a:t>Semiconductors</a:t>
            </a:r>
          </a:p>
        </p:txBody>
      </p:sp>
      <p:sp>
        <p:nvSpPr>
          <p:cNvPr id="50179" name="Text Box 8"/>
          <p:cNvSpPr txBox="1">
            <a:spLocks noChangeArrowheads="1"/>
          </p:cNvSpPr>
          <p:nvPr/>
        </p:nvSpPr>
        <p:spPr bwMode="auto">
          <a:xfrm>
            <a:off x="762000" y="2286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Label as Metalloids</a:t>
            </a:r>
            <a:endParaRPr lang="en-US" sz="18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2000" y="914400"/>
            <a:ext cx="1447800" cy="30480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5791200"/>
            <a:ext cx="9144000" cy="1066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(A) Periods of the periodic table, and (B) groups of the periodic table. </a:t>
            </a:r>
          </a:p>
          <a:p>
            <a:pPr eaLnBrk="1" hangingPunct="1"/>
            <a:endParaRPr lang="en-US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52226" name="Picture 1028" descr="tillery+f10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 descr="Metalloi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81000"/>
            <a:ext cx="90551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3810000" cy="1154113"/>
          </a:xfrm>
        </p:spPr>
        <p:txBody>
          <a:bodyPr/>
          <a:lstStyle/>
          <a:p>
            <a:r>
              <a:rPr lang="en-US" sz="5400">
                <a:latin typeface="Arial" charset="0"/>
              </a:rPr>
              <a:t>Metalloids</a:t>
            </a:r>
          </a:p>
        </p:txBody>
      </p:sp>
      <p:sp>
        <p:nvSpPr>
          <p:cNvPr id="53251" name="Text Box 8"/>
          <p:cNvSpPr txBox="1">
            <a:spLocks noChangeArrowheads="1"/>
          </p:cNvSpPr>
          <p:nvPr/>
        </p:nvSpPr>
        <p:spPr bwMode="auto">
          <a:xfrm>
            <a:off x="762000" y="2286000"/>
            <a:ext cx="4648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b="1"/>
              <a:t>Label the Metalloids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600" b="1"/>
              <a:t>Color the Metalloids blue</a:t>
            </a:r>
            <a:endParaRPr lang="en-US" sz="180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0" y="1143000"/>
            <a:ext cx="1371600" cy="7620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c2113.gi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0139"/>
            <a:ext cx="8686800" cy="5860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81000"/>
            <a:ext cx="6934200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Color Code (Color) your periodic table</a:t>
            </a:r>
          </a:p>
          <a:p>
            <a:r>
              <a:rPr lang="en-US" sz="2400" b="1" dirty="0" smtClean="0">
                <a:solidFill>
                  <a:schemeClr val="bg2"/>
                </a:solidFill>
              </a:rPr>
              <a:t>Nonmetals = Yellow</a:t>
            </a:r>
          </a:p>
          <a:p>
            <a:r>
              <a:rPr lang="en-US" sz="2400" b="1" dirty="0" smtClean="0">
                <a:solidFill>
                  <a:schemeClr val="bg2"/>
                </a:solidFill>
              </a:rPr>
              <a:t>Metals = Blue</a:t>
            </a:r>
          </a:p>
          <a:p>
            <a:r>
              <a:rPr lang="en-US" sz="2400" b="1" dirty="0" smtClean="0">
                <a:solidFill>
                  <a:schemeClr val="bg2"/>
                </a:solidFill>
              </a:rPr>
              <a:t>Metalloids = Pinkish color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79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46037" indent="0" algn="ctr" eaLnBrk="1" hangingPunct="1">
              <a:buFont typeface="Wingdings" charset="0"/>
              <a:buNone/>
              <a:defRPr/>
            </a:pPr>
            <a:r>
              <a:rPr lang="en-US" sz="3200" b="1" dirty="0">
                <a:solidFill>
                  <a:srgbClr val="FFFF00"/>
                </a:solidFill>
                <a:latin typeface="Arial" charset="0"/>
                <a:cs typeface="Arial" charset="0"/>
              </a:rPr>
              <a:t>Chemical </a:t>
            </a:r>
            <a:r>
              <a:rPr lang="ja-JP" altLang="en-US" sz="3200" b="1" dirty="0">
                <a:solidFill>
                  <a:srgbClr val="FFFF00"/>
                </a:solidFill>
                <a:latin typeface="Arial" charset="0"/>
                <a:cs typeface="Arial" charset="0"/>
              </a:rPr>
              <a:t>“</a:t>
            </a:r>
            <a:r>
              <a:rPr lang="en-US" altLang="ja-JP" sz="3200" b="1" dirty="0">
                <a:solidFill>
                  <a:srgbClr val="FFFF00"/>
                </a:solidFill>
                <a:latin typeface="Arial" charset="0"/>
                <a:cs typeface="Arial" charset="0"/>
              </a:rPr>
              <a:t>Groups</a:t>
            </a:r>
            <a:r>
              <a:rPr lang="ja-JP" altLang="en-US" sz="3200" b="1" dirty="0">
                <a:solidFill>
                  <a:srgbClr val="FFFF00"/>
                </a:solidFill>
                <a:latin typeface="Arial" charset="0"/>
                <a:cs typeface="Arial" charset="0"/>
              </a:rPr>
              <a:t>”</a:t>
            </a:r>
            <a:endParaRPr lang="en-US" altLang="ja-JP" sz="32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IA are called </a:t>
            </a:r>
            <a:r>
              <a:rPr lang="en-US" sz="2600" b="1" dirty="0">
                <a:solidFill>
                  <a:srgbClr val="FF6600"/>
                </a:solidFill>
                <a:latin typeface="Arial" charset="0"/>
                <a:cs typeface="Arial" charset="0"/>
              </a:rPr>
              <a:t>alkali metals</a:t>
            </a: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 because they react with water to form an alkaline solution (basic)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  They are very reactive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Group IIA are called the </a:t>
            </a:r>
            <a:r>
              <a:rPr lang="en-US" sz="2600" b="1" dirty="0">
                <a:solidFill>
                  <a:srgbClr val="FF6600"/>
                </a:solidFill>
                <a:latin typeface="Arial" charset="0"/>
                <a:cs typeface="Arial" charset="0"/>
              </a:rPr>
              <a:t>alkaline earth metals</a:t>
            </a: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 because they are reactive, but not as reactive as Group IA.</a:t>
            </a:r>
          </a:p>
          <a:p>
            <a:pPr lvl="2"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They are also soft metals 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Group VIIA are the </a:t>
            </a:r>
            <a:r>
              <a:rPr lang="en-US" sz="2600" b="1" dirty="0">
                <a:solidFill>
                  <a:srgbClr val="FF6600"/>
                </a:solidFill>
                <a:latin typeface="Arial" charset="0"/>
                <a:cs typeface="Arial" charset="0"/>
              </a:rPr>
              <a:t>halogens</a:t>
            </a:r>
            <a:endParaRPr lang="en-US" sz="2600" dirty="0">
              <a:solidFill>
                <a:srgbClr val="FF6600"/>
              </a:solidFill>
              <a:latin typeface="Arial" charset="0"/>
              <a:cs typeface="Arial" charset="0"/>
            </a:endParaRPr>
          </a:p>
          <a:p>
            <a:pPr lvl="2"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These need only one electron to fill their outer shell</a:t>
            </a:r>
          </a:p>
          <a:p>
            <a:pPr lvl="2"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They are very reactive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Group VIIIA are the </a:t>
            </a:r>
            <a:r>
              <a:rPr lang="en-US" sz="2600" b="1" dirty="0">
                <a:solidFill>
                  <a:srgbClr val="FF6600"/>
                </a:solidFill>
                <a:latin typeface="Arial" charset="0"/>
                <a:cs typeface="Arial" charset="0"/>
              </a:rPr>
              <a:t>noble gases</a:t>
            </a: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 as they have completely filled outer shells</a:t>
            </a:r>
          </a:p>
          <a:p>
            <a:pPr lvl="2"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They are almost non-reactive.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6019800" cy="5334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FFFF00"/>
                </a:solidFill>
                <a:latin typeface="Arial" charset="0"/>
                <a:cs typeface="Arial" charset="0"/>
              </a:rPr>
              <a:t>Four chemical families of the periodic table: the alkali metals (IA), the alkaline earth metals (IIA), halogens (VII), and the noble gases (VIIIA). </a:t>
            </a:r>
          </a:p>
          <a:p>
            <a:pPr eaLnBrk="1" hangingPunct="1"/>
            <a:endParaRPr lang="en-US" sz="36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55298" name="Picture 4" descr="tillery+f10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0"/>
            <a:ext cx="3100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2"/>
          <p:cNvSpPr txBox="1">
            <a:spLocks noChangeArrowheads="1"/>
          </p:cNvSpPr>
          <p:nvPr/>
        </p:nvSpPr>
        <p:spPr bwMode="auto">
          <a:xfrm>
            <a:off x="133350" y="381000"/>
            <a:ext cx="77009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6600"/>
                </a:solidFill>
              </a:rPr>
              <a:t>Metal:</a:t>
            </a:r>
            <a:r>
              <a:rPr lang="en-US" sz="2800">
                <a:solidFill>
                  <a:srgbClr val="FFFF00"/>
                </a:solidFill>
              </a:rPr>
              <a:t> Elements that are usually solids at room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</a:rPr>
              <a:t>            temperature.  </a:t>
            </a:r>
            <a:br>
              <a:rPr lang="en-US" sz="2800">
                <a:solidFill>
                  <a:srgbClr val="FFFF00"/>
                </a:solidFill>
              </a:rPr>
            </a:br>
            <a:r>
              <a:rPr lang="en-US" sz="2800">
                <a:solidFill>
                  <a:srgbClr val="FFFF00"/>
                </a:solidFill>
              </a:rPr>
              <a:t>           Most elements are metals.</a:t>
            </a:r>
          </a:p>
        </p:txBody>
      </p:sp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133350" y="2057400"/>
            <a:ext cx="90312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6600"/>
                </a:solidFill>
              </a:rPr>
              <a:t>Non-Metal:</a:t>
            </a:r>
            <a:r>
              <a:rPr lang="en-US" sz="2800">
                <a:solidFill>
                  <a:srgbClr val="FFFF00"/>
                </a:solidFill>
              </a:rPr>
              <a:t> Elements in the upper right corner of the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</a:rPr>
              <a:t> periodic  Table.  Their chemical and physical properties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</a:rPr>
              <a:t> are different  from metals.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133350" y="3733800"/>
            <a:ext cx="90106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6600"/>
                </a:solidFill>
              </a:rPr>
              <a:t>Metalloid:</a:t>
            </a:r>
            <a:r>
              <a:rPr lang="en-US" sz="2800">
                <a:solidFill>
                  <a:srgbClr val="FFFF00"/>
                </a:solidFill>
              </a:rPr>
              <a:t> Elements that lie on a diagonal line between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</a:rPr>
              <a:t> the metals and non-metals.  Their chemical and 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</a:rPr>
              <a:t> physical properties are intermediate between the two.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467600" cy="16002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FFFF"/>
                </a:solidFill>
                <a:latin typeface="Arial" charset="0"/>
                <a:cs typeface="Arial" charset="0"/>
              </a:rPr>
              <a:t>If you looked at one atom of every element in a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group</a:t>
            </a:r>
            <a:r>
              <a:rPr lang="en-US" sz="3600" dirty="0">
                <a:solidFill>
                  <a:srgbClr val="FFFFFF"/>
                </a:solidFill>
                <a:latin typeface="Arial" charset="0"/>
                <a:cs typeface="Arial" charset="0"/>
              </a:rPr>
              <a:t> you would see…</a:t>
            </a:r>
          </a:p>
        </p:txBody>
      </p:sp>
      <p:pic>
        <p:nvPicPr>
          <p:cNvPr id="3" name="Picture 2" descr="Screen Shot 2016-02-19 at 5.05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749300" cy="5002369"/>
          </a:xfrm>
          <a:prstGeom prst="rect">
            <a:avLst/>
          </a:prstGeom>
        </p:spPr>
      </p:pic>
      <p:pic>
        <p:nvPicPr>
          <p:cNvPr id="4" name="Picture 3" descr="Screen Shot 2016-02-19 at 5.05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47" y="1371600"/>
            <a:ext cx="862853" cy="5029200"/>
          </a:xfrm>
          <a:prstGeom prst="rect">
            <a:avLst/>
          </a:prstGeom>
        </p:spPr>
      </p:pic>
      <p:pic>
        <p:nvPicPr>
          <p:cNvPr id="5" name="Picture 4" descr="Screen Shot 2016-02-19 at 5.05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77" y="1371600"/>
            <a:ext cx="912023" cy="5003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895600" y="14478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95600" y="22860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895600" y="30480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895600" y="38100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895600" y="46482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95600" y="54102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895600" y="62484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257800" y="16002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57800" y="25908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334000" y="35052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257800" y="44196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181600" y="53340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181600" y="62484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543800" y="16002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543800" y="25146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543800" y="35052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543800" y="44196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543800" y="53340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543800" y="62484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 txBox="1">
            <a:spLocks noChangeArrowheads="1"/>
          </p:cNvSpPr>
          <p:nvPr/>
        </p:nvSpPr>
        <p:spPr bwMode="auto">
          <a:xfrm rot="21259321">
            <a:off x="914400" y="3886200"/>
            <a:ext cx="7772400" cy="18288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atin typeface="Arial" charset="0"/>
              </a:rPr>
              <a:t>Each atom has the same number of electrons in its outermost shell (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valence electrons</a:t>
            </a:r>
            <a:r>
              <a:rPr lang="en-US" dirty="0" smtClean="0">
                <a:latin typeface="Arial" charset="0"/>
              </a:rPr>
              <a:t>)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95400"/>
            <a:ext cx="6934200" cy="480060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spcAft>
                <a:spcPts val="0"/>
              </a:spcAft>
              <a:buClr>
                <a:schemeClr val="hlink"/>
              </a:buClr>
              <a:buFontTx/>
              <a:buNone/>
              <a:defRPr/>
            </a:pP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An atom consists of a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 </a:t>
            </a:r>
          </a:p>
          <a:p>
            <a:pPr indent="-182880" eaLnBrk="1" fontAlgn="auto" hangingPunct="1">
              <a:spcAft>
                <a:spcPts val="0"/>
              </a:spcAft>
              <a:buClr>
                <a:schemeClr val="hlink"/>
              </a:buClr>
              <a:buFont typeface="Wingdings" charset="2"/>
              <a:buChar char="§"/>
              <a:defRPr/>
            </a:pP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nucleus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 </a:t>
            </a:r>
          </a:p>
          <a:p>
            <a:pPr marL="502920" lvl="1" indent="-182880" eaLnBrk="1" fontAlgn="auto" hangingPunct="1">
              <a:spcAft>
                <a:spcPts val="0"/>
              </a:spcAft>
              <a:buClr>
                <a:schemeClr val="hlink"/>
              </a:buClr>
              <a:buFont typeface="Wingdings" charset="2"/>
              <a:buChar char="§"/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(of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protons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and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neutrons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) </a:t>
            </a:r>
          </a:p>
          <a:p>
            <a:pPr indent="-182880" eaLnBrk="1" fontAlgn="auto" hangingPunct="1">
              <a:spcAft>
                <a:spcPts val="0"/>
              </a:spcAft>
              <a:buClr>
                <a:schemeClr val="hlink"/>
              </a:buClr>
              <a:buFont typeface="Wingdings" charset="2"/>
              <a:buChar char="§"/>
              <a:defRPr/>
            </a:pP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electrons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 in space about the nucleus.</a:t>
            </a:r>
            <a:endParaRPr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14353" name="01M04AN1.avi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657600"/>
            <a:ext cx="3733800" cy="2762250"/>
          </a:xfrm>
        </p:spPr>
      </p:pic>
      <p:sp>
        <p:nvSpPr>
          <p:cNvPr id="14339" name="Rectangle 1027"/>
          <p:cNvSpPr>
            <a:spLocks noChangeArrowheads="1"/>
          </p:cNvSpPr>
          <p:nvPr/>
        </p:nvSpPr>
        <p:spPr bwMode="auto">
          <a:xfrm>
            <a:off x="2728913" y="98425"/>
            <a:ext cx="3455987" cy="1044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540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Arial" charset="0"/>
              </a:rPr>
              <a:t>The Atom</a:t>
            </a:r>
          </a:p>
        </p:txBody>
      </p:sp>
      <p:sp>
        <p:nvSpPr>
          <p:cNvPr id="57348" name="Line 1033"/>
          <p:cNvSpPr>
            <a:spLocks noChangeShapeType="1"/>
          </p:cNvSpPr>
          <p:nvPr/>
        </p:nvSpPr>
        <p:spPr bwMode="auto">
          <a:xfrm>
            <a:off x="685800" y="1066800"/>
            <a:ext cx="76200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35"/>
          <p:cNvGrpSpPr>
            <a:grpSpLocks/>
          </p:cNvGrpSpPr>
          <p:nvPr/>
        </p:nvGrpSpPr>
        <p:grpSpPr bwMode="auto">
          <a:xfrm>
            <a:off x="3124200" y="4803775"/>
            <a:ext cx="4019550" cy="454025"/>
            <a:chOff x="2256" y="2583"/>
            <a:chExt cx="2532" cy="286"/>
          </a:xfrm>
        </p:grpSpPr>
        <p:sp>
          <p:nvSpPr>
            <p:cNvPr id="14341" name="Rectangle 1029"/>
            <p:cNvSpPr>
              <a:spLocks noChangeArrowheads="1"/>
            </p:cNvSpPr>
            <p:nvPr/>
          </p:nvSpPr>
          <p:spPr bwMode="auto">
            <a:xfrm>
              <a:off x="3927" y="2583"/>
              <a:ext cx="86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Nucleus</a:t>
              </a:r>
            </a:p>
          </p:txBody>
        </p:sp>
        <p:sp>
          <p:nvSpPr>
            <p:cNvPr id="57354" name="Line 1031"/>
            <p:cNvSpPr>
              <a:spLocks noChangeShapeType="1"/>
            </p:cNvSpPr>
            <p:nvPr/>
          </p:nvSpPr>
          <p:spPr bwMode="auto">
            <a:xfrm flipH="1">
              <a:off x="2256" y="2736"/>
              <a:ext cx="1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34"/>
          <p:cNvGrpSpPr>
            <a:grpSpLocks/>
          </p:cNvGrpSpPr>
          <p:nvPr/>
        </p:nvGrpSpPr>
        <p:grpSpPr bwMode="auto">
          <a:xfrm>
            <a:off x="3733800" y="4038600"/>
            <a:ext cx="4132263" cy="454025"/>
            <a:chOff x="2688" y="2343"/>
            <a:chExt cx="2463" cy="286"/>
          </a:xfrm>
        </p:grpSpPr>
        <p:sp>
          <p:nvSpPr>
            <p:cNvPr id="14340" name="Rectangle 1028"/>
            <p:cNvSpPr>
              <a:spLocks noChangeArrowheads="1"/>
            </p:cNvSpPr>
            <p:nvPr/>
          </p:nvSpPr>
          <p:spPr bwMode="auto">
            <a:xfrm>
              <a:off x="3783" y="2343"/>
              <a:ext cx="136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Electron cloud</a:t>
              </a:r>
            </a:p>
          </p:txBody>
        </p:sp>
        <p:sp>
          <p:nvSpPr>
            <p:cNvPr id="57352" name="Line 1032"/>
            <p:cNvSpPr>
              <a:spLocks noChangeShapeType="1"/>
            </p:cNvSpPr>
            <p:nvPr/>
          </p:nvSpPr>
          <p:spPr bwMode="auto">
            <a:xfrm flipH="1">
              <a:off x="2688" y="2496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17" fill="hold"/>
                                        <p:tgtEl>
                                          <p:spTgt spid="143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53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43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</p:childTnLst>
        </p:cTn>
      </p:par>
    </p:tnLst>
    <p:bldLst>
      <p:bldP spid="14338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162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ATOM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COMPOSITION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128021" name="02M14AN1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762000"/>
            <a:ext cx="3581400" cy="2255838"/>
          </a:xfrm>
        </p:spPr>
      </p:pic>
      <p:sp>
        <p:nvSpPr>
          <p:cNvPr id="128003" name="Rectangle 1027"/>
          <p:cNvSpPr>
            <a:spLocks noChangeArrowheads="1"/>
          </p:cNvSpPr>
          <p:nvPr/>
        </p:nvSpPr>
        <p:spPr bwMode="auto">
          <a:xfrm>
            <a:off x="588963" y="2671763"/>
            <a:ext cx="6731000" cy="3570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protons and neutrons in 				the nucleus.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the number of electrons is equal to the number of protons.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electrons in space around the nucleus.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extremely small. One teaspoon of water has 3 times as many atoms as the Atlantic Ocean has teaspoons of water.</a:t>
            </a:r>
          </a:p>
        </p:txBody>
      </p:sp>
      <p:sp>
        <p:nvSpPr>
          <p:cNvPr id="128004" name="Rectangle 1028"/>
          <p:cNvSpPr>
            <a:spLocks noChangeArrowheads="1"/>
          </p:cNvSpPr>
          <p:nvPr/>
        </p:nvSpPr>
        <p:spPr bwMode="auto">
          <a:xfrm>
            <a:off x="685800" y="1600200"/>
            <a:ext cx="3417888" cy="95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The atom is mostly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empty space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8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280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21"/>
                  </p:tgtEl>
                </p:cond>
              </p:nextCondLst>
            </p:seq>
            <p:vide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8021"/>
                </p:tgtEl>
              </p:cMediaNode>
            </p:video>
          </p:childTnLst>
        </p:cTn>
      </p:par>
    </p:tnLst>
    <p:bldLst>
      <p:bldP spid="12800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>
                <a:solidFill>
                  <a:srgbClr val="FFA27C"/>
                </a:solidFill>
                <a:latin typeface="Arial" charset="0"/>
                <a:cs typeface="Arial" charset="0"/>
              </a:rPr>
              <a:t>Compounds</a:t>
            </a:r>
          </a:p>
        </p:txBody>
      </p:sp>
      <p:sp>
        <p:nvSpPr>
          <p:cNvPr id="5939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648200" cy="4114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US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sz="3200">
                <a:latin typeface="Arial" charset="0"/>
                <a:cs typeface="Arial" charset="0"/>
              </a:rPr>
              <a:t>composed of 2 or more elements in a fixed ratio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3200">
                <a:latin typeface="Arial" charset="0"/>
                <a:cs typeface="Arial" charset="0"/>
              </a:rPr>
              <a:t>properties differ from those of individual elements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3200" u="sng">
                <a:latin typeface="Arial" charset="0"/>
                <a:cs typeface="Arial" charset="0"/>
              </a:rPr>
              <a:t>EX</a:t>
            </a:r>
            <a:r>
              <a:rPr lang="en-US" sz="3200">
                <a:latin typeface="Arial" charset="0"/>
                <a:cs typeface="Arial" charset="0"/>
              </a:rPr>
              <a:t>: table salt (NaCl)</a:t>
            </a:r>
          </a:p>
        </p:txBody>
      </p:sp>
      <p:pic>
        <p:nvPicPr>
          <p:cNvPr id="59395" name="Picture 5" descr="sa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286000"/>
            <a:ext cx="1771650" cy="34956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220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Arial" charset="0"/>
              </a:rPr>
              <a:t>A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+mj-ea"/>
                <a:cs typeface="Arial" charset="0"/>
              </a:rPr>
              <a:t>MOLECULE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Arial" charset="0"/>
              </a:rPr>
              <a:t>is 2 more atoms bonded together – they may be the same element (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Arial" charset="0"/>
              </a:rPr>
              <a:t>ie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Arial" charset="0"/>
              </a:rPr>
              <a:t> diatomic molecule) or they may be different elements (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Arial" charset="0"/>
              </a:rPr>
              <a:t>ie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Arial" charset="0"/>
              </a:rPr>
              <a:t> caffeine)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Arial" charset="0"/>
              </a:rPr>
              <a:t/>
            </a:r>
            <a:b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Arial" charset="0"/>
              </a:rPr>
            </a:b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209800"/>
            <a:ext cx="6705600" cy="411480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  <a:cs typeface="+mn-cs"/>
              </a:rPr>
              <a:t>Composition of molecules is given by a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MOLECULAR FORMULA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ea typeface="+mn-ea"/>
              <a:cs typeface="+mn-cs"/>
            </a:endParaRPr>
          </a:p>
        </p:txBody>
      </p:sp>
      <p:pic>
        <p:nvPicPr>
          <p:cNvPr id="16396" name="01M06AN1.avi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9" r="15759"/>
          <a:stretch>
            <a:fillRect/>
          </a:stretch>
        </p:blipFill>
        <p:spPr>
          <a:xfrm>
            <a:off x="6019800" y="3459163"/>
            <a:ext cx="2895600" cy="3398837"/>
          </a:xfrm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814513" y="2805113"/>
            <a:ext cx="92868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H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O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862513" y="2759075"/>
            <a:ext cx="35671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C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8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H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10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N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4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O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- caffeine</a:t>
            </a:r>
          </a:p>
        </p:txBody>
      </p:sp>
      <p:pic>
        <p:nvPicPr>
          <p:cNvPr id="16390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3657600"/>
            <a:ext cx="3416300" cy="2590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167" fill="hold"/>
                                        <p:tgtEl>
                                          <p:spTgt spid="16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96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6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88" grpId="0" autoUpdateAnimBg="0"/>
      <p:bldP spid="1638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396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Isotopes</a:t>
            </a:r>
            <a:endParaRPr lang="en-US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848600" cy="2209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Atoms of the same element (same Z) but different mass number (A).</a:t>
            </a: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Boron-11 (</a:t>
            </a:r>
            <a:r>
              <a:rPr lang="en-US" baseline="30000">
                <a:solidFill>
                  <a:srgbClr val="FFFF00"/>
                </a:solidFill>
                <a:latin typeface="Arial" charset="0"/>
                <a:cs typeface="Arial" charset="0"/>
              </a:rPr>
              <a:t>11</a:t>
            </a: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B) has 5 p and 6 n	</a:t>
            </a: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Boron-12 (</a:t>
            </a:r>
            <a:r>
              <a:rPr lang="en-US" baseline="30000">
                <a:solidFill>
                  <a:srgbClr val="FFFF00"/>
                </a:solidFill>
                <a:latin typeface="Arial" charset="0"/>
                <a:cs typeface="Arial" charset="0"/>
              </a:rPr>
              <a:t>12</a:t>
            </a: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B) has 5 p and 7 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62150" y="4197350"/>
            <a:ext cx="4889500" cy="1778000"/>
            <a:chOff x="1236" y="2644"/>
            <a:chExt cx="3080" cy="1120"/>
          </a:xfrm>
        </p:grpSpPr>
        <p:pic>
          <p:nvPicPr>
            <p:cNvPr id="62469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2644"/>
              <a:ext cx="3080" cy="11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2291" y="3318"/>
              <a:ext cx="454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aseline="30000"/>
                <a:t>10</a:t>
              </a:r>
              <a:r>
                <a:rPr lang="en-US" sz="2800"/>
                <a:t>B</a:t>
              </a:r>
            </a:p>
          </p:txBody>
        </p:sp>
        <p:sp>
          <p:nvSpPr>
            <p:cNvPr id="62471" name="Rectangle 7"/>
            <p:cNvSpPr>
              <a:spLocks noChangeArrowheads="1"/>
            </p:cNvSpPr>
            <p:nvPr/>
          </p:nvSpPr>
          <p:spPr bwMode="auto">
            <a:xfrm>
              <a:off x="2963" y="2694"/>
              <a:ext cx="454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aseline="30000"/>
                <a:t>11</a:t>
              </a:r>
              <a:r>
                <a:rPr lang="en-US" sz="2800"/>
                <a:t>B</a:t>
              </a:r>
            </a:p>
          </p:txBody>
        </p:sp>
      </p:grpSp>
      <p:sp>
        <p:nvSpPr>
          <p:cNvPr id="62468" name="Line 8"/>
          <p:cNvSpPr>
            <a:spLocks noChangeShapeType="1"/>
          </p:cNvSpPr>
          <p:nvPr/>
        </p:nvSpPr>
        <p:spPr bwMode="auto">
          <a:xfrm>
            <a:off x="787400" y="1447800"/>
            <a:ext cx="7112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solidFill>
                  <a:srgbClr val="FFA27C"/>
                </a:solidFill>
                <a:latin typeface="Arial" charset="0"/>
                <a:cs typeface="Arial" charset="0"/>
              </a:rPr>
              <a:t>Atomic Symbols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305800" cy="4876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charset="0"/>
              <a:buChar char="l"/>
            </a:pPr>
            <a:r>
              <a:rPr lang="en-US" sz="2800">
                <a:solidFill>
                  <a:srgbClr val="FFFF00"/>
                </a:solidFill>
                <a:latin typeface="Arial" charset="0"/>
                <a:cs typeface="Arial" charset="0"/>
              </a:rPr>
              <a:t>Show the name of the element, a hyphen, and the mass number in hyphen notation</a:t>
            </a:r>
          </a:p>
          <a:p>
            <a:pPr eaLnBrk="1" hangingPunct="1">
              <a:lnSpc>
                <a:spcPct val="140000"/>
              </a:lnSpc>
              <a:buFont typeface="Wingdings" charset="0"/>
              <a:buNone/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				</a:t>
            </a:r>
            <a:r>
              <a:rPr 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sodium-23</a:t>
            </a:r>
          </a:p>
          <a:p>
            <a:pPr eaLnBrk="1" hangingPunct="1">
              <a:lnSpc>
                <a:spcPct val="140000"/>
              </a:lnSpc>
              <a:buFont typeface="Wingdings" charset="0"/>
              <a:buChar char="l"/>
            </a:pPr>
            <a:r>
              <a:rPr lang="en-US" sz="2800">
                <a:solidFill>
                  <a:srgbClr val="FFFF00"/>
                </a:solidFill>
                <a:latin typeface="Arial" charset="0"/>
                <a:cs typeface="Arial" charset="0"/>
              </a:rPr>
              <a:t>Show the mass number and atomic number in nuclear symbol form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800">
                <a:solidFill>
                  <a:schemeClr val="accent1"/>
                </a:solidFill>
                <a:latin typeface="Arial" charset="0"/>
                <a:cs typeface="Arial" charset="0"/>
              </a:rPr>
              <a:t>	mass number</a:t>
            </a: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" charset="0"/>
                <a:cs typeface="Arial" charset="0"/>
              </a:rPr>
              <a:t>	 				  </a:t>
            </a:r>
            <a:r>
              <a:rPr lang="en-US" sz="2800" baseline="30000">
                <a:latin typeface="Arial" charset="0"/>
                <a:cs typeface="Arial" charset="0"/>
              </a:rPr>
              <a:t>23 </a:t>
            </a:r>
            <a:r>
              <a:rPr lang="en-US" sz="2800">
                <a:latin typeface="Arial" charset="0"/>
                <a:cs typeface="Arial" charset="0"/>
              </a:rPr>
              <a:t>Na 	   </a:t>
            </a:r>
            <a:endParaRPr lang="en-US" sz="280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accent1"/>
                </a:solidFill>
                <a:latin typeface="Arial" charset="0"/>
                <a:cs typeface="Arial" charset="0"/>
              </a:rPr>
              <a:t>   atomic number	  	  </a:t>
            </a:r>
            <a:r>
              <a:rPr lang="en-US" sz="2800" baseline="30000">
                <a:latin typeface="Arial" charset="0"/>
                <a:cs typeface="Arial" charset="0"/>
              </a:rPr>
              <a:t>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aseline="300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aseline="300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aseline="30000">
              <a:latin typeface="Arial" charset="0"/>
              <a:cs typeface="Arial" charset="0"/>
            </a:endParaRPr>
          </a:p>
        </p:txBody>
      </p:sp>
      <p:sp>
        <p:nvSpPr>
          <p:cNvPr id="63491" name="Line 4"/>
          <p:cNvSpPr>
            <a:spLocks noChangeShapeType="1"/>
          </p:cNvSpPr>
          <p:nvPr/>
        </p:nvSpPr>
        <p:spPr bwMode="auto">
          <a:xfrm>
            <a:off x="3429000" y="5410200"/>
            <a:ext cx="990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 flipV="1">
            <a:off x="3352800" y="6172200"/>
            <a:ext cx="1066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IONS </a:t>
            </a:r>
            <a:r>
              <a:rPr lang="en-US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en-US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endParaRPr lang="en-US" sz="2400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  <a:ea typeface="+mj-ea"/>
              <a:cs typeface="+mj-cs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066800"/>
            <a:ext cx="7162800" cy="4114800"/>
          </a:xfrm>
        </p:spPr>
        <p:txBody>
          <a:bodyPr rtlCol="0">
            <a:normAutofit fontScale="85000" lnSpcReduction="20000"/>
          </a:bodyPr>
          <a:lstStyle/>
          <a:p>
            <a:pPr indent="-182880" eaLnBrk="1" fontAlgn="auto" hangingPunct="1">
              <a:lnSpc>
                <a:spcPct val="125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FF0000"/>
                </a:solidFill>
                <a:latin typeface="Comic Sans MS" charset="0"/>
                <a:ea typeface="+mn-ea"/>
                <a:cs typeface="Arial" charset="0"/>
              </a:rPr>
              <a:t>IONS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 are atoms or groups of atoms with a positive or negative charge.  </a:t>
            </a:r>
          </a:p>
          <a:p>
            <a:pPr indent="-182880" eaLnBrk="1" fontAlgn="auto" hangingPunct="1">
              <a:lnSpc>
                <a:spcPct val="125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u="sng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Donating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 an electron from an atom gives a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  <a:ea typeface="+mn-ea"/>
                <a:cs typeface="Arial" charset="0"/>
              </a:rPr>
              <a:t>CATION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 with a positive charge</a:t>
            </a:r>
          </a:p>
          <a:p>
            <a:pPr indent="-182880" eaLnBrk="1" fontAlgn="auto" hangingPunct="1">
              <a:lnSpc>
                <a:spcPct val="125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u="sng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Accepting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 an electron to an atom gives an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  <a:ea typeface="+mn-ea"/>
                <a:cs typeface="Arial" charset="0"/>
              </a:rPr>
              <a:t>ANION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with a negative charge</a:t>
            </a:r>
          </a:p>
          <a:p>
            <a:pPr indent="-182880" eaLnBrk="1" fontAlgn="auto" hangingPunct="1">
              <a:lnSpc>
                <a:spcPct val="125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To tell the difference between an atom and an ion, look to see if there is a charge in the superscript! 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Examples:  Na</a:t>
            </a:r>
            <a:r>
              <a:rPr lang="en-US" sz="2800" baseline="300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+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  Ca</a:t>
            </a:r>
            <a:r>
              <a:rPr lang="en-US" sz="2800" baseline="300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+2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  I</a:t>
            </a:r>
            <a:r>
              <a:rPr lang="en-US" sz="2800" baseline="300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   O</a:t>
            </a:r>
            <a:r>
              <a:rPr lang="en-US" sz="2800" baseline="300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-2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   Na   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Ca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    I     O</a:t>
            </a:r>
          </a:p>
          <a:p>
            <a:pPr indent="-182880" eaLnBrk="1" fontAlgn="auto" hangingPunct="1">
              <a:lnSpc>
                <a:spcPct val="125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Arial" charset="0"/>
              </a:rPr>
              <a:t>	</a:t>
            </a:r>
          </a:p>
        </p:txBody>
      </p:sp>
      <p:sp>
        <p:nvSpPr>
          <p:cNvPr id="64515" name="Line 4"/>
          <p:cNvSpPr>
            <a:spLocks noChangeShapeType="1"/>
          </p:cNvSpPr>
          <p:nvPr/>
        </p:nvSpPr>
        <p:spPr bwMode="auto">
          <a:xfrm>
            <a:off x="914400" y="990600"/>
            <a:ext cx="7416800" cy="0"/>
          </a:xfrm>
          <a:prstGeom prst="line">
            <a:avLst/>
          </a:prstGeom>
          <a:noFill/>
          <a:ln w="50800">
            <a:solidFill>
              <a:srgbClr val="EF9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44638"/>
            <a:ext cx="7315200" cy="1154112"/>
          </a:xfrm>
          <a:effectLst>
            <a:outerShdw blurRad="63500" dist="53882" dir="2700000" algn="ctr" rotWithShape="0">
              <a:schemeClr val="tx1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Forming Cations &amp; Anions</a:t>
            </a:r>
            <a:endParaRPr lang="en-US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192515" name="03M07AN1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409950"/>
            <a:ext cx="2609850" cy="2327275"/>
          </a:xfrm>
        </p:spPr>
      </p:pic>
      <p:pic>
        <p:nvPicPr>
          <p:cNvPr id="192520" name="03M07AN2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14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 b="1128"/>
          <a:stretch>
            <a:fillRect/>
          </a:stretch>
        </p:blipFill>
        <p:spPr>
          <a:xfrm>
            <a:off x="4681538" y="2743200"/>
            <a:ext cx="3567112" cy="3595688"/>
          </a:xfrm>
        </p:spPr>
      </p:pic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685800" y="304800"/>
            <a:ext cx="30734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A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u="sng">
                <a:solidFill>
                  <a:srgbClr val="FF0000"/>
                </a:solidFill>
              </a:rPr>
              <a:t>CATION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forms when an atom loses one or more electrons.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5029200" y="381000"/>
            <a:ext cx="30575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An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u="sng">
                <a:solidFill>
                  <a:srgbClr val="FF0000"/>
                </a:solidFill>
              </a:rPr>
              <a:t>ANION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forms when an atom gains one or more electrons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609600" y="5867400"/>
            <a:ext cx="32464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Mg --&gt;  Mg</a:t>
            </a:r>
            <a:r>
              <a:rPr lang="en-US" sz="2800" baseline="30000">
                <a:solidFill>
                  <a:srgbClr val="FF0000"/>
                </a:solidFill>
              </a:rPr>
              <a:t>2+</a:t>
            </a:r>
            <a:r>
              <a:rPr lang="en-US" sz="2800">
                <a:solidFill>
                  <a:srgbClr val="FF0000"/>
                </a:solidFill>
              </a:rPr>
              <a:t> + 2 e-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5257800" y="5791200"/>
            <a:ext cx="24558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F  +  e-  --&gt;  F</a:t>
            </a:r>
            <a:r>
              <a:rPr lang="en-US" sz="2800" baseline="30000">
                <a:solidFill>
                  <a:srgbClr val="FF0000"/>
                </a:solidFill>
              </a:rPr>
              <a:t>-</a:t>
            </a: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84" fill="hold"/>
                                        <p:tgtEl>
                                          <p:spTgt spid="192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251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2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92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5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2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925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520"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2520"/>
                </p:tgtEl>
              </p:cMediaNode>
            </p:video>
          </p:childTnLst>
        </p:cTn>
      </p:par>
    </p:tnLst>
    <p:bldLst>
      <p:bldP spid="192516" grpId="0" autoUpdateAnimBg="0"/>
      <p:bldP spid="192517" grpId="0" autoUpdateAnimBg="0"/>
      <p:bldP spid="192518" grpId="0" autoUpdateAnimBg="0"/>
      <p:bldP spid="192519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</a:rPr>
              <a:t>Learning Check – Counting</a:t>
            </a: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763000" cy="5105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State the number of protons, neutrons, and electrons in each of these ions.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		</a:t>
            </a:r>
            <a:r>
              <a:rPr lang="en-US" sz="2800" baseline="30000">
                <a:solidFill>
                  <a:srgbClr val="FFFFFF"/>
                </a:solidFill>
                <a:latin typeface="Arial" charset="0"/>
                <a:cs typeface="Arial" charset="0"/>
              </a:rPr>
              <a:t>39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 K</a:t>
            </a:r>
            <a:r>
              <a:rPr lang="en-US" sz="2800" baseline="30000">
                <a:solidFill>
                  <a:srgbClr val="FFFFFF"/>
                </a:solidFill>
                <a:latin typeface="Arial" charset="0"/>
                <a:cs typeface="Arial" charset="0"/>
              </a:rPr>
              <a:t>+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 		        </a:t>
            </a:r>
            <a:r>
              <a:rPr lang="en-US" sz="2800" baseline="30000">
                <a:solidFill>
                  <a:srgbClr val="FFFFFF"/>
                </a:solidFill>
                <a:latin typeface="Arial" charset="0"/>
                <a:cs typeface="Arial" charset="0"/>
              </a:rPr>
              <a:t>16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O </a:t>
            </a:r>
            <a:r>
              <a:rPr lang="en-US" sz="2800" baseline="30000">
                <a:solidFill>
                  <a:srgbClr val="FFFFFF"/>
                </a:solidFill>
                <a:latin typeface="Arial" charset="0"/>
                <a:cs typeface="Arial" charset="0"/>
              </a:rPr>
              <a:t>-2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			</a:t>
            </a:r>
            <a:r>
              <a:rPr lang="en-US" sz="2800" baseline="30000">
                <a:solidFill>
                  <a:srgbClr val="FFFFFF"/>
                </a:solidFill>
                <a:latin typeface="Arial" charset="0"/>
                <a:cs typeface="Arial" charset="0"/>
              </a:rPr>
              <a:t>41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Ca </a:t>
            </a:r>
            <a:r>
              <a:rPr lang="en-US" sz="2800" baseline="30000">
                <a:solidFill>
                  <a:srgbClr val="FFFFFF"/>
                </a:solidFill>
                <a:latin typeface="Arial" charset="0"/>
                <a:cs typeface="Arial" charset="0"/>
              </a:rPr>
              <a:t>+2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     	</a:t>
            </a:r>
            <a:r>
              <a:rPr lang="en-US" sz="2800" baseline="30000">
                <a:solidFill>
                  <a:srgbClr val="FFFFFF"/>
                </a:solidFill>
                <a:latin typeface="Arial" charset="0"/>
                <a:cs typeface="Arial" charset="0"/>
              </a:rPr>
              <a:t>19			8                      	 	 20	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#p</a:t>
            </a:r>
            <a:r>
              <a:rPr lang="en-US" sz="2800" baseline="30000">
                <a:solidFill>
                  <a:srgbClr val="FFFFFF"/>
                </a:solidFill>
                <a:latin typeface="Arial" charset="0"/>
                <a:cs typeface="Arial" charset="0"/>
              </a:rPr>
              <a:t>+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   ______		______		_______    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#n</a:t>
            </a:r>
            <a:r>
              <a:rPr lang="en-US" sz="2800" baseline="30000">
                <a:solidFill>
                  <a:srgbClr val="FFFFFF"/>
                </a:solidFill>
                <a:latin typeface="Arial" charset="0"/>
                <a:cs typeface="Arial" charset="0"/>
              </a:rPr>
              <a:t>o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  ______		______		_______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#e</a:t>
            </a:r>
            <a:r>
              <a:rPr lang="en-US" sz="2800" baseline="30000">
                <a:solidFill>
                  <a:srgbClr val="FFFFFF"/>
                </a:solidFill>
                <a:latin typeface="Arial" charset="0"/>
                <a:cs typeface="Arial" charset="0"/>
              </a:rPr>
              <a:t>-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   ______		______		_______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sz="280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z="2800">
              <a:latin typeface="Arial" charset="0"/>
              <a:cs typeface="Arial" charset="0"/>
            </a:endParaRPr>
          </a:p>
        </p:txBody>
      </p:sp>
      <p:graphicFrame>
        <p:nvGraphicFramePr>
          <p:cNvPr id="66563" name="Object 2"/>
          <p:cNvGraphicFramePr>
            <a:graphicFrameLocks noChangeAspect="1"/>
          </p:cNvGraphicFramePr>
          <p:nvPr/>
        </p:nvGraphicFramePr>
        <p:xfrm>
          <a:off x="5791200" y="152400"/>
          <a:ext cx="19526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" name="Clip" r:id="rId5" imgW="2254040" imgH="2286888" progId="MS_ClipArt_Gallery.2">
                  <p:embed/>
                </p:oleObj>
              </mc:Choice>
              <mc:Fallback>
                <p:oleObj name="Clip" r:id="rId5" imgW="2254040" imgH="2286888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52400"/>
                        <a:ext cx="19526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5654" name="fanfare 07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155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65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Elements with 1, 2, or 3 electrons in their outer shell tend to </a:t>
            </a:r>
            <a:r>
              <a:rPr lang="en-US" sz="2400" b="1" u="sng">
                <a:solidFill>
                  <a:srgbClr val="99FF66"/>
                </a:solidFill>
                <a:latin typeface="Arial" charset="0"/>
                <a:cs typeface="Arial" charset="0"/>
              </a:rPr>
              <a:t>lose</a:t>
            </a: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 electrons to fill their outer shell and become cations.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These are the </a:t>
            </a:r>
            <a:r>
              <a:rPr lang="en-US" sz="2400" b="1">
                <a:solidFill>
                  <a:srgbClr val="FF6600"/>
                </a:solidFill>
                <a:latin typeface="Arial" charset="0"/>
                <a:cs typeface="Arial" charset="0"/>
              </a:rPr>
              <a:t>metals</a:t>
            </a: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 which always tend to lose electrons.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Elements with 5 to 7 electrons in their outer shell tend to </a:t>
            </a:r>
            <a:r>
              <a:rPr lang="en-US" sz="2400" b="1" u="sng">
                <a:solidFill>
                  <a:srgbClr val="99FF66"/>
                </a:solidFill>
                <a:latin typeface="Arial" charset="0"/>
                <a:cs typeface="Arial" charset="0"/>
              </a:rPr>
              <a:t>gain</a:t>
            </a: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 electrons to fill their outer shell and become anions.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These are the </a:t>
            </a:r>
            <a:r>
              <a:rPr lang="en-US" sz="2400" b="1">
                <a:solidFill>
                  <a:srgbClr val="FF6600"/>
                </a:solidFill>
                <a:latin typeface="Arial" charset="0"/>
                <a:cs typeface="Arial" charset="0"/>
              </a:rPr>
              <a:t>nonmetals</a:t>
            </a: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 which always tend to gain electrons.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b="1">
                <a:solidFill>
                  <a:srgbClr val="FF6600"/>
                </a:solidFill>
                <a:latin typeface="Arial" charset="0"/>
                <a:cs typeface="Arial" charset="0"/>
              </a:rPr>
              <a:t>Semiconductors</a:t>
            </a: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 (metalloids) occur at the dividing line between metals and nonmetals.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  <a:ea typeface="+mj-ea"/>
                <a:cs typeface="Arial" charset="0"/>
              </a:rPr>
              <a:t>G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  <a:ea typeface="+mj-ea"/>
                <a:cs typeface="Arial" charset="0"/>
              </a:rPr>
              <a:t>roup 2A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+mj-ea"/>
                <a:cs typeface="Arial" charset="0"/>
              </a:rPr>
              <a:t>atoms all have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ea typeface="+mj-ea"/>
                <a:cs typeface="Arial" charset="0"/>
              </a:rPr>
              <a:t>2 electrons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+mj-ea"/>
                <a:cs typeface="Arial" charset="0"/>
              </a:rPr>
              <a:t> in their outer shells</a:t>
            </a:r>
          </a:p>
        </p:txBody>
      </p:sp>
      <p:pic>
        <p:nvPicPr>
          <p:cNvPr id="18438" name="Picture 6" descr="b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062038"/>
            <a:ext cx="4038600" cy="3814762"/>
          </a:xfrm>
          <a:noFill/>
        </p:spPr>
      </p:pic>
      <p:pic>
        <p:nvPicPr>
          <p:cNvPr id="18452" name="Picture 20" descr="m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143000"/>
            <a:ext cx="5486400" cy="5181600"/>
          </a:xfrm>
          <a:noFill/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752600" y="4557713"/>
            <a:ext cx="22860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Be (Beryllium)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      Atom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 flipV="1">
            <a:off x="3124200" y="2133600"/>
            <a:ext cx="685800" cy="76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 flipV="1">
            <a:off x="3124200" y="3810000"/>
            <a:ext cx="6858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5105400" y="2057400"/>
            <a:ext cx="15240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5334000" y="5029200"/>
            <a:ext cx="12954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5029200" y="58674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Mg (Magnesium) Atom</a:t>
            </a:r>
          </a:p>
        </p:txBody>
      </p:sp>
      <p:pic>
        <p:nvPicPr>
          <p:cNvPr id="13" name="Picture 12" descr="Screen Shot 2016-02-19 at 5.05.1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62853" cy="50292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1295400" y="16764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4" grpId="0" animBg="1"/>
      <p:bldP spid="18446" grpId="0" animBg="1"/>
      <p:bldP spid="18453" grpId="0" animBg="1"/>
      <p:bldP spid="18454" grpId="0" animBg="1"/>
      <p:bldP spid="184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outer or </a:t>
            </a:r>
            <a:r>
              <a:rPr lang="ja-JP" altLang="en-US" sz="2400" dirty="0">
                <a:solidFill>
                  <a:srgbClr val="FFFFFF"/>
                </a:solidFill>
                <a:latin typeface="Arial" charset="0"/>
                <a:cs typeface="Arial" charset="0"/>
              </a:rPr>
              <a:t>“</a:t>
            </a:r>
            <a:r>
              <a:rPr lang="en-US" altLang="ja-JP" sz="2400" dirty="0">
                <a:solidFill>
                  <a:srgbClr val="FFFFFF"/>
                </a:solidFill>
                <a:latin typeface="Arial" charset="0"/>
                <a:cs typeface="Arial" charset="0"/>
              </a:rPr>
              <a:t>valence</a:t>
            </a:r>
            <a:r>
              <a:rPr lang="ja-JP" altLang="en-US" sz="2400" dirty="0">
                <a:solidFill>
                  <a:srgbClr val="FFFFFF"/>
                </a:solidFill>
                <a:latin typeface="Arial" charset="0"/>
                <a:cs typeface="Arial" charset="0"/>
              </a:rPr>
              <a:t>”</a:t>
            </a:r>
            <a:r>
              <a:rPr lang="en-US" altLang="ja-JP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electrons in an atom affects the way an atom bonds. </a:t>
            </a:r>
            <a:endParaRPr lang="en-US" sz="24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Arial" charset="0"/>
                <a:cs typeface="Arial" charset="0"/>
              </a:rPr>
              <a:t>The way an atom bonds determines many properties of the element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24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Arial" charset="0"/>
                <a:cs typeface="Arial" charset="0"/>
              </a:rPr>
              <a:t>This is why elements within a group usually have similar properties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2" name="Picture 1" descr="Screen Shot 2016-02-19 at 5.05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438400"/>
            <a:ext cx="609600" cy="4069726"/>
          </a:xfrm>
          <a:prstGeom prst="rect">
            <a:avLst/>
          </a:prstGeom>
        </p:spPr>
      </p:pic>
      <p:pic>
        <p:nvPicPr>
          <p:cNvPr id="3" name="Picture 2" descr="Screen Shot 2016-02-19 at 5.25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2438400"/>
            <a:ext cx="636399" cy="4114800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 rot="20822148">
            <a:off x="133244" y="3170802"/>
            <a:ext cx="2810035" cy="2011897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Highly Reactive!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Alternate Process 4"/>
          <p:cNvSpPr/>
          <p:nvPr/>
        </p:nvSpPr>
        <p:spPr>
          <a:xfrm>
            <a:off x="6400800" y="3124200"/>
            <a:ext cx="2057400" cy="16002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Unreactive</a:t>
            </a:r>
          </a:p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“inert”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  <a:ea typeface="+mj-ea"/>
                <a:cs typeface="Arial" charset="0"/>
              </a:rPr>
              <a:t>As you look across a “period” on the PT</a:t>
            </a:r>
            <a:endParaRPr lang="en-US" sz="3600" b="1" dirty="0">
              <a:solidFill>
                <a:srgbClr val="FFFFFF"/>
              </a:solidFill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27650" name="Picture 7" descr="period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90800"/>
            <a:ext cx="8229600" cy="563563"/>
          </a:xfrm>
          <a:noFill/>
        </p:spPr>
      </p:pic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769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FF"/>
                </a:solidFill>
              </a:rPr>
              <a:t>you would see…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434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+mj-ea"/>
                <a:cs typeface="Arial" charset="0"/>
              </a:rPr>
              <a:t>Each atom has the same number of electron shells (energy levels).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+mj-ea"/>
                <a:cs typeface="Arial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257800" y="54864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An example…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3048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Arial" charset="0"/>
                <a:ea typeface="+mj-ea"/>
                <a:cs typeface="Arial" charset="0"/>
              </a:rPr>
              <a:t>The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ea typeface="+mj-ea"/>
                <a:cs typeface="Arial" charset="0"/>
              </a:rPr>
              <a:t>period 4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+mj-ea"/>
                <a:cs typeface="Arial" charset="0"/>
              </a:rPr>
              <a:t> atoms each have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ea typeface="+mj-ea"/>
                <a:cs typeface="Arial" charset="0"/>
              </a:rPr>
              <a:t>4 electron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ea typeface="+mj-ea"/>
                <a:cs typeface="Arial" charset="0"/>
              </a:rPr>
              <a:t>containing shells</a:t>
            </a:r>
            <a:endParaRPr lang="en-US" sz="3600" dirty="0">
              <a:solidFill>
                <a:srgbClr val="FFFFFF"/>
              </a:solidFill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29698" name="Picture 4" descr="period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7391400" cy="504825"/>
          </a:xfrm>
          <a:noFill/>
        </p:spPr>
      </p:pic>
      <p:pic>
        <p:nvPicPr>
          <p:cNvPr id="55303" name="Picture 7" descr="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2895600" cy="2735263"/>
          </a:xfrm>
          <a:noFill/>
        </p:spPr>
      </p:pic>
      <p:pic>
        <p:nvPicPr>
          <p:cNvPr id="55305" name="Picture 9" descr="f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3581400"/>
            <a:ext cx="2971800" cy="2806700"/>
          </a:xfrm>
          <a:noFill/>
        </p:spPr>
      </p:pic>
      <p:pic>
        <p:nvPicPr>
          <p:cNvPr id="55307" name="Picture 11" descr="k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362200"/>
            <a:ext cx="3048000" cy="2879725"/>
          </a:xfrm>
          <a:noFill/>
        </p:spPr>
      </p:pic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304800" y="5091113"/>
            <a:ext cx="25146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K (Potassium)     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       Atom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3200400" y="6400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Fe (Iron) Atom</a:t>
            </a: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6477000" y="5243513"/>
            <a:ext cx="25908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Kr (Krypton)      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       Atom</a:t>
            </a:r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 flipH="1">
            <a:off x="2590800" y="2743200"/>
            <a:ext cx="609600" cy="5334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>
            <a:off x="4038600" y="2971800"/>
            <a:ext cx="0" cy="838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5029200" y="2743200"/>
            <a:ext cx="114300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3429000" y="2438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4</a:t>
            </a:r>
            <a:r>
              <a:rPr lang="en-US" b="1" baseline="30000">
                <a:solidFill>
                  <a:schemeClr val="bg1"/>
                </a:solidFill>
              </a:rPr>
              <a:t>th</a:t>
            </a:r>
            <a:r>
              <a:rPr lang="en-US" b="1">
                <a:solidFill>
                  <a:schemeClr val="bg1"/>
                </a:solidFill>
              </a:rPr>
              <a:t> Shell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2" grpId="0"/>
      <p:bldP spid="55313" grpId="0"/>
      <p:bldP spid="55315" grpId="0"/>
      <p:bldP spid="55316" grpId="0" animBg="1"/>
      <p:bldP spid="55317" grpId="0" animBg="1"/>
      <p:bldP spid="55318" grpId="0" animBg="1"/>
      <p:bldP spid="553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44638"/>
            <a:ext cx="7772400" cy="1154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latin typeface="Arial" charset="0"/>
                <a:ea typeface="+mj-ea"/>
                <a:cs typeface="Arial" charset="0"/>
              </a:rPr>
              <a:t>Each group has distinct properties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The periodic Table is divided into several groups based on the properties of different atoms.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2047</TotalTime>
  <Words>1615</Words>
  <Application>Microsoft Macintosh PowerPoint</Application>
  <PresentationFormat>On-screen Show (4:3)</PresentationFormat>
  <Paragraphs>245</Paragraphs>
  <Slides>49</Slides>
  <Notes>12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Perspective</vt:lpstr>
      <vt:lpstr>Clip</vt:lpstr>
      <vt:lpstr>Periodic Table – Part II</vt:lpstr>
      <vt:lpstr>The Periodic Table</vt:lpstr>
      <vt:lpstr>Elements are arranged:</vt:lpstr>
      <vt:lpstr>If you looked at one atom of every element in a group you would see…</vt:lpstr>
      <vt:lpstr>Group 2A atoms all have 2 electrons in their outer shells</vt:lpstr>
      <vt:lpstr>PowerPoint Presentation</vt:lpstr>
      <vt:lpstr>As you look across a “period” on the PT</vt:lpstr>
      <vt:lpstr>The period 4 atoms each have 4 electron containing shells</vt:lpstr>
      <vt:lpstr>Each group has distinct properties</vt:lpstr>
      <vt:lpstr>Properties of Metals</vt:lpstr>
      <vt:lpstr>Properties of Metals</vt:lpstr>
      <vt:lpstr>PowerPoint Presentation</vt:lpstr>
      <vt:lpstr>Group 1A: Alkali Metals</vt:lpstr>
      <vt:lpstr>Alkali Metals reacting with water:</vt:lpstr>
      <vt:lpstr>Alkali Metals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Jellyfish lamps made with noble gases artist- Eric Ehlenberger</vt:lpstr>
      <vt:lpstr>PowerPoint Presentation</vt:lpstr>
      <vt:lpstr>Metalloids/ Semiconductors</vt:lpstr>
      <vt:lpstr>PowerPoint Presentation</vt:lpstr>
      <vt:lpstr>Metalloids/ Semiconductors</vt:lpstr>
      <vt:lpstr>PowerPoint Presentation</vt:lpstr>
      <vt:lpstr>Metalloids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  COMPOSITION</vt:lpstr>
      <vt:lpstr>Compounds</vt:lpstr>
      <vt:lpstr>A MOLECULE is 2 more atoms bonded together – they may be the same element (ie diatomic molecule) or they may be different elements (ie caffeine) </vt:lpstr>
      <vt:lpstr>Isotopes</vt:lpstr>
      <vt:lpstr>Atomic Symbols</vt:lpstr>
      <vt:lpstr>IONS  </vt:lpstr>
      <vt:lpstr>Forming Cations &amp; Anions</vt:lpstr>
      <vt:lpstr>Learning Check – Counting</vt:lpstr>
      <vt:lpstr>PowerPoint Presentation</vt:lpstr>
    </vt:vector>
  </TitlesOfParts>
  <Company>Southwest Missouri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dca891s</dc:creator>
  <cp:lastModifiedBy>Teacher</cp:lastModifiedBy>
  <cp:revision>66</cp:revision>
  <dcterms:created xsi:type="dcterms:W3CDTF">2002-08-29T21:39:59Z</dcterms:created>
  <dcterms:modified xsi:type="dcterms:W3CDTF">2016-02-19T16:39:06Z</dcterms:modified>
</cp:coreProperties>
</file>