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79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64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DF6C58-2439-409F-80E1-B9AFC64A4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3F2DD-6C7B-4718-8905-B5B32E948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DA01-96BE-4F53-A3E8-AAB3D7603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A40A-2CBF-47A9-9990-AB927D419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682B-B71F-4B45-87B4-7B2D18FA4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172F-33D5-43D6-9A5B-52F8B0289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0CC90-D805-4EA8-9F05-7A6A6E646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8997-67A5-4ABA-BD8B-94491E335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95088-1431-404D-A002-69A01516A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66AD7-43C9-4B75-832E-D60834D22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5933-AA6F-4F65-A5BE-E282B39DC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9BDEAA1A-6CB3-43B4-AD4C-E21464C6FF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nc.org/lp/pages/998" TargetMode="External"/><Relationship Id="rId4" Type="http://schemas.openxmlformats.org/officeDocument/2006/relationships/hyperlink" Target="http://www.nps.gov/.../upload/Questioning_Artifacts-Observation_workshee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ddleschoolscience.com/...Observation_Inference-isn.p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we look at things in science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narrow windows were used as rifle slits.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2010208" y="2969584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There was a garden located outside the Citadel.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Observation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Gardens were an important part of everyday life during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military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years on Alcatraz Island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People in the garden are in mourning.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 were required to wear jackets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women 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were required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wear 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dresses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citadel was made of brick.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Observation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There is a picket fence.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Observation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People used to spend more time outside.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There are eight people in the photograph.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Observation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garden provided food for the families living on Alcatraz.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observation?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Observations are made in science. They are made by using: </a:t>
            </a:r>
          </a:p>
          <a:p>
            <a:r>
              <a:rPr lang="en-US" dirty="0"/>
              <a:t>Senses </a:t>
            </a:r>
          </a:p>
          <a:p>
            <a:r>
              <a:rPr lang="en-US" dirty="0"/>
              <a:t>Tools </a:t>
            </a:r>
          </a:p>
          <a:p>
            <a:pPr lvl="1"/>
            <a:r>
              <a:rPr lang="en-US" dirty="0"/>
              <a:t>increase accuracy &amp; precision </a:t>
            </a:r>
            <a:endParaRPr lang="en-US" dirty="0" smtClean="0"/>
          </a:p>
          <a:p>
            <a:r>
              <a:rPr lang="en-US" dirty="0" smtClean="0"/>
              <a:t>Facts not opinions. 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There were no cannons on Alcatraz.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Observation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64844" b="11403"/>
          <a:stretch>
            <a:fillRect/>
          </a:stretch>
        </p:blipFill>
        <p:spPr bwMode="auto">
          <a:xfrm>
            <a:off x="228600" y="228600"/>
            <a:ext cx="28384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124200" y="762000"/>
            <a:ext cx="556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Look at these two sets of animal tracks.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List 3 OBSERVATIONS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Make an INFERENCE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34375" b="11458"/>
          <a:stretch>
            <a:fillRect/>
          </a:stretch>
        </p:blipFill>
        <p:spPr bwMode="auto">
          <a:xfrm>
            <a:off x="304800" y="381000"/>
            <a:ext cx="62357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56388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2060"/>
                </a:solidFill>
                <a:latin typeface="Arial" charset="0"/>
              </a:rPr>
              <a:t>Now what do you think?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5572125"/>
            <a:ext cx="510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Make 3 OBSERVATIONS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65600" y="6096000"/>
            <a:ext cx="4978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</a:rPr>
              <a:t>Make an INFERENCE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10938" b="12500"/>
          <a:stretch>
            <a:fillRect/>
          </a:stretch>
        </p:blipFill>
        <p:spPr bwMode="auto">
          <a:xfrm>
            <a:off x="228600" y="762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6388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2060"/>
                </a:solidFill>
                <a:latin typeface="Arial" charset="0"/>
              </a:rPr>
              <a:t>Now what do you think?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638800"/>
            <a:ext cx="510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Make 3 OBSERVATIONS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0" y="6172200"/>
            <a:ext cx="4978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</a:rPr>
              <a:t>Make an INFERENCE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observation &amp; inference…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During experiments, record </a:t>
            </a:r>
            <a:r>
              <a:rPr lang="en-US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observations </a:t>
            </a:r>
            <a:r>
              <a:rPr lang="en-US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NOT inferences</a:t>
            </a:r>
          </a:p>
          <a:p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Inferences </a:t>
            </a:r>
            <a:r>
              <a:rPr lang="en-US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may be used when writing the conclusion in your lab report.</a:t>
            </a:r>
          </a:p>
          <a:p>
            <a:endParaRPr lang="en-US" b="1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www.middleschoolscience.com/...</a:t>
            </a:r>
            <a:r>
              <a:rPr lang="en-US" b="1" i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Observation</a:t>
            </a:r>
            <a:r>
              <a:rPr lang="en-US" i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_</a:t>
            </a:r>
            <a:r>
              <a:rPr lang="en-US" b="1" i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Inference</a:t>
            </a:r>
            <a:r>
              <a:rPr lang="en-US" i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-isn.ppt</a:t>
            </a:r>
            <a:endParaRPr lang="en-US" i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www.learnnc.org/lp/pages/998</a:t>
            </a:r>
            <a:endParaRPr lang="en-US" i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www.nps.gov</a:t>
            </a:r>
            <a:r>
              <a:rPr lang="en-US" i="1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/.../</a:t>
            </a:r>
            <a:r>
              <a:rPr lang="en-US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upload/Questioning_Artifacts-</a:t>
            </a:r>
            <a:r>
              <a:rPr lang="en-US" b="1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Observation</a:t>
            </a:r>
            <a:r>
              <a:rPr lang="en-US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_</a:t>
            </a:r>
            <a:r>
              <a:rPr lang="en-US" b="1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worksheet</a:t>
            </a:r>
            <a:r>
              <a:rPr lang="en-US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.pdf</a:t>
            </a:r>
            <a:endParaRPr lang="en-US" i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Observation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Qua</a:t>
            </a:r>
            <a:r>
              <a:rPr lang="en-US" sz="3600" dirty="0" smtClean="0">
                <a:solidFill>
                  <a:srgbClr val="C00000"/>
                </a:solidFill>
              </a:rPr>
              <a:t>l</a:t>
            </a:r>
            <a:r>
              <a:rPr lang="en-US" sz="3600" dirty="0" smtClean="0"/>
              <a:t>itative</a:t>
            </a:r>
          </a:p>
          <a:p>
            <a:endParaRPr lang="en-US" sz="3600" dirty="0" smtClean="0"/>
          </a:p>
          <a:p>
            <a:r>
              <a:rPr lang="en-US" sz="3600" dirty="0" smtClean="0"/>
              <a:t>Qua</a:t>
            </a:r>
            <a:r>
              <a:rPr lang="en-US" sz="3600" dirty="0" smtClean="0">
                <a:solidFill>
                  <a:srgbClr val="C00000"/>
                </a:solidFill>
              </a:rPr>
              <a:t>n</a:t>
            </a:r>
            <a:r>
              <a:rPr lang="en-US" sz="3600" dirty="0" smtClean="0"/>
              <a:t>titative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Qualitative Observations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Hard to measure</a:t>
            </a:r>
          </a:p>
          <a:p>
            <a:r>
              <a:rPr lang="en-US"/>
              <a:t>Describes the qualities of something</a:t>
            </a:r>
          </a:p>
          <a:p>
            <a:pPr lvl="1"/>
            <a:r>
              <a:rPr lang="en-US"/>
              <a:t>Color</a:t>
            </a:r>
          </a:p>
          <a:p>
            <a:pPr lvl="1"/>
            <a:r>
              <a:rPr lang="en-US"/>
              <a:t>Taste</a:t>
            </a:r>
          </a:p>
          <a:p>
            <a:pPr lvl="1"/>
            <a:r>
              <a:rPr lang="en-US"/>
              <a:t>Sound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Quantitative Observations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 be expressed in numbers</a:t>
            </a:r>
          </a:p>
          <a:p>
            <a:pPr>
              <a:lnSpc>
                <a:spcPct val="90000"/>
              </a:lnSpc>
            </a:pPr>
            <a:r>
              <a:rPr lang="en-US"/>
              <a:t>Can be counted or measured</a:t>
            </a:r>
          </a:p>
          <a:p>
            <a:pPr lvl="1">
              <a:lnSpc>
                <a:spcPct val="90000"/>
              </a:lnSpc>
            </a:pPr>
            <a:r>
              <a:rPr lang="en-US"/>
              <a:t>Amounts</a:t>
            </a:r>
          </a:p>
          <a:p>
            <a:pPr lvl="1">
              <a:lnSpc>
                <a:spcPct val="90000"/>
              </a:lnSpc>
            </a:pPr>
            <a:r>
              <a:rPr lang="en-US"/>
              <a:t>Temperature</a:t>
            </a:r>
          </a:p>
          <a:p>
            <a:pPr lvl="1">
              <a:lnSpc>
                <a:spcPct val="90000"/>
              </a:lnSpc>
            </a:pPr>
            <a:r>
              <a:rPr lang="en-US"/>
              <a:t>Mass </a:t>
            </a:r>
          </a:p>
          <a:p>
            <a:pPr lvl="1">
              <a:lnSpc>
                <a:spcPct val="90000"/>
              </a:lnSpc>
            </a:pPr>
            <a:r>
              <a:rPr lang="en-US"/>
              <a:t>Length</a:t>
            </a:r>
          </a:p>
          <a:p>
            <a:pPr>
              <a:lnSpc>
                <a:spcPct val="90000"/>
              </a:lnSpc>
            </a:pPr>
            <a:r>
              <a:rPr lang="en-US"/>
              <a:t>Allow us to communicate specifics</a:t>
            </a:r>
          </a:p>
          <a:p>
            <a:pPr>
              <a:lnSpc>
                <a:spcPct val="90000"/>
              </a:lnSpc>
            </a:pPr>
            <a:r>
              <a:rPr lang="en-US"/>
              <a:t>Tools are used to communicate data</a:t>
            </a:r>
          </a:p>
          <a:p>
            <a:pPr>
              <a:lnSpc>
                <a:spcPct val="90000"/>
              </a:lnSpc>
            </a:pPr>
            <a:r>
              <a:rPr lang="en-US"/>
              <a:t>Observations are collected in data tables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Drawing a conclusion based on data and observation</a:t>
            </a:r>
          </a:p>
          <a:p>
            <a:pPr eaLnBrk="1" hangingPunct="1"/>
            <a:r>
              <a:rPr lang="en-US" sz="2400" dirty="0" smtClean="0"/>
              <a:t>The process of drawing a conclusion from given evidence. </a:t>
            </a:r>
          </a:p>
          <a:p>
            <a:pPr eaLnBrk="1" hangingPunct="1">
              <a:buFontTx/>
              <a:buNone/>
            </a:pPr>
            <a:r>
              <a:rPr lang="en-US" sz="2000" b="1" dirty="0" smtClean="0"/>
              <a:t>Practice</a:t>
            </a:r>
            <a:r>
              <a:rPr lang="en-US" sz="2000" dirty="0" smtClean="0"/>
              <a:t>: </a:t>
            </a:r>
          </a:p>
          <a:p>
            <a:pPr eaLnBrk="1" hangingPunct="1"/>
            <a:r>
              <a:rPr lang="en-US" sz="2000" b="1" dirty="0" smtClean="0"/>
              <a:t>Observations</a:t>
            </a:r>
            <a:r>
              <a:rPr lang="en-US" sz="2000" dirty="0" smtClean="0"/>
              <a:t>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I hear people screaming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I smell cotton candy, popcorn, and hamburgers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I see a lot of people</a:t>
            </a:r>
          </a:p>
          <a:p>
            <a:pPr eaLnBrk="1" hangingPunct="1"/>
            <a:r>
              <a:rPr lang="en-US" sz="2400" dirty="0" smtClean="0"/>
              <a:t>Inference = 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            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505200" cy="4144963"/>
          </a:xfrm>
        </p:spPr>
        <p:txBody>
          <a:bodyPr/>
          <a:lstStyle/>
          <a:p>
            <a:r>
              <a:rPr lang="en-US" sz="2000" dirty="0" smtClean="0"/>
              <a:t>That plant is extremely wilted.</a:t>
            </a:r>
          </a:p>
          <a:p>
            <a:endParaRPr lang="en-US" sz="2000" dirty="0" smtClean="0"/>
          </a:p>
          <a:p>
            <a:r>
              <a:rPr lang="en-US" sz="2000" dirty="0" smtClean="0"/>
              <a:t>The car stopped running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Diamondbacks are leading their division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2057400"/>
            <a:ext cx="4191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plant is extremely wilted due to a lack of water.</a:t>
            </a:r>
          </a:p>
          <a:p>
            <a:pPr marL="342900" lvl="0" indent="-342900">
              <a:spcBef>
                <a:spcPts val="0"/>
              </a:spcBef>
              <a:buFontTx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car stooped running because it was out of gas.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Diamondbacks are leading their division because they are playing well right now.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Observation </a:t>
            </a:r>
            <a:br>
              <a:rPr lang="en-US" sz="2800" dirty="0" smtClean="0"/>
            </a:br>
            <a:r>
              <a:rPr lang="en-US" sz="2800" dirty="0" smtClean="0"/>
              <a:t>or </a:t>
            </a:r>
            <a:br>
              <a:rPr lang="en-US" sz="2800" dirty="0" smtClean="0"/>
            </a:br>
            <a:r>
              <a:rPr lang="en-US" sz="2800" dirty="0" smtClean="0"/>
              <a:t>Inference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representation of a face on one side of the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Latin word "Dei" means "God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.“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 was made by deeply religious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 1722 is printed on one side of the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 was made in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1722.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on the coin is a representation of the nation's president.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995"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6" r="-345"/>
          <a:stretch>
            <a:fillRect/>
          </a:stretch>
        </p:blipFill>
        <p:spPr bwMode="auto">
          <a:xfrm>
            <a:off x="6781800" y="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657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Observation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1500187"/>
          </a:xfrm>
        </p:spPr>
        <p:txBody>
          <a:bodyPr/>
          <a:lstStyle/>
          <a:p>
            <a:pPr algn="ctr"/>
            <a:r>
              <a:rPr lang="en-US" dirty="0" smtClean="0"/>
              <a:t>Let’s Practice…. </a:t>
            </a:r>
          </a:p>
          <a:p>
            <a:pPr algn="ctr"/>
            <a:r>
              <a:rPr lang="en-US" dirty="0" smtClean="0"/>
              <a:t>Look at the picture &amp; decide if the statement is an</a:t>
            </a:r>
          </a:p>
        </p:txBody>
      </p:sp>
      <p:pic>
        <p:nvPicPr>
          <p:cNvPr id="19458" name="Picture 2" descr="C:\Users\gbaker\AppData\Local\Microsoft\Windows\Temporary Internet Files\Content.IE5\FPPFQ633\MC9000708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1356511" cy="19283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ypen design template">
  <a:themeElements>
    <a:clrScheme name="Playpen design templat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Playpen design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ype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ypen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ypen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ypen design templat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485</Words>
  <Application>Microsoft Macintosh PowerPoint</Application>
  <PresentationFormat>On-screen Show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Playpen design template</vt:lpstr>
      <vt:lpstr>Observations</vt:lpstr>
      <vt:lpstr>What is observation?</vt:lpstr>
      <vt:lpstr>Two types of Observation</vt:lpstr>
      <vt:lpstr>Qualitative Observations</vt:lpstr>
      <vt:lpstr>Quantitative Observations</vt:lpstr>
      <vt:lpstr>Inference</vt:lpstr>
      <vt:lpstr>Observation              Inference</vt:lpstr>
      <vt:lpstr>Observation  or  Inference</vt:lpstr>
      <vt:lpstr>Observation or  Inference</vt:lpstr>
      <vt:lpstr>The narrow windows were used as rifle slits.</vt:lpstr>
      <vt:lpstr>There was a garden located outside the Citadel.</vt:lpstr>
      <vt:lpstr>Gardens were an important part of everyday life during the military years on Alcatraz Island.</vt:lpstr>
      <vt:lpstr>People in the garden are in mourning.</vt:lpstr>
      <vt:lpstr>Men were required to wear jackets and women were required to wear dresses</vt:lpstr>
      <vt:lpstr>The citadel was made of brick.</vt:lpstr>
      <vt:lpstr>There is a picket fence.</vt:lpstr>
      <vt:lpstr>People used to spend more time outside.</vt:lpstr>
      <vt:lpstr>There are eight people in the photograph.</vt:lpstr>
      <vt:lpstr>The garden provided food for the families living on Alcatraz.</vt:lpstr>
      <vt:lpstr>There were no cannons on Alcatraz..</vt:lpstr>
      <vt:lpstr>Slide 21</vt:lpstr>
      <vt:lpstr>Slide 22</vt:lpstr>
      <vt:lpstr>Slide 23</vt:lpstr>
      <vt:lpstr>When to use observation &amp; inference…</vt:lpstr>
      <vt:lpstr>References</vt:lpstr>
    </vt:vector>
  </TitlesOfParts>
  <Company>Elementary School District #4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Casa Grande</dc:creator>
  <cp:lastModifiedBy>Kim Lindsey</cp:lastModifiedBy>
  <cp:revision>12</cp:revision>
  <dcterms:created xsi:type="dcterms:W3CDTF">2013-08-02T20:02:51Z</dcterms:created>
  <dcterms:modified xsi:type="dcterms:W3CDTF">2013-08-02T20:07:30Z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TC100690461033</vt:lpwstr>
  </property>
</Properties>
</file>