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8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3B2EC78-4006-9747-B8AD-3CBB9EA90CA5}"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B2EC78-4006-9747-B8AD-3CBB9EA90CA5}"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B2EC78-4006-9747-B8AD-3CBB9EA90CA5}" type="datetimeFigureOut">
              <a:rPr lang="en-US" smtClean="0"/>
              <a:t>9/17/15</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B2EC78-4006-9747-B8AD-3CBB9EA90CA5}"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B2EC78-4006-9747-B8AD-3CBB9EA90CA5}" type="datetimeFigureOut">
              <a:rPr lang="en-US" smtClean="0"/>
              <a:t>9/17/15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3C1D3-8F05-664C-900F-DF035BBDC55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B2EC78-4006-9747-B8AD-3CBB9EA90CA5}"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B2EC78-4006-9747-B8AD-3CBB9EA90CA5}" type="datetimeFigureOut">
              <a:rPr lang="en-US" smtClean="0"/>
              <a:t>9/17/15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B2EC78-4006-9747-B8AD-3CBB9EA90CA5}" type="datetimeFigureOut">
              <a:rPr lang="en-US" smtClean="0"/>
              <a:t>9/17/15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2EC78-4006-9747-B8AD-3CBB9EA90CA5}" type="datetimeFigureOut">
              <a:rPr lang="en-US" smtClean="0"/>
              <a:t>9/17/15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83C1D3-8F05-664C-900F-DF035BBDC55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B2EC78-4006-9747-B8AD-3CBB9EA90CA5}" type="datetimeFigureOut">
              <a:rPr lang="en-US" smtClean="0"/>
              <a:t>9/17/15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3B2EC78-4006-9747-B8AD-3CBB9EA90CA5}" type="datetimeFigureOut">
              <a:rPr lang="en-US" smtClean="0"/>
              <a:t>9/17/15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D083C1D3-8F05-664C-900F-DF035BBDC55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B2EC78-4006-9747-B8AD-3CBB9EA90CA5}" type="datetimeFigureOut">
              <a:rPr lang="en-US" smtClean="0"/>
              <a:t>9/17/15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083C1D3-8F05-664C-900F-DF035BBDC55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Hazelbrook Handbook Trivia</a:t>
            </a:r>
            <a:endParaRPr lang="en-US" dirty="0"/>
          </a:p>
        </p:txBody>
      </p:sp>
      <p:sp>
        <p:nvSpPr>
          <p:cNvPr id="3" name="Subtitle 2"/>
          <p:cNvSpPr>
            <a:spLocks noGrp="1"/>
          </p:cNvSpPr>
          <p:nvPr>
            <p:ph type="subTitle" idx="1"/>
          </p:nvPr>
        </p:nvSpPr>
        <p:spPr/>
        <p:txBody>
          <a:bodyPr/>
          <a:lstStyle/>
          <a:p>
            <a:r>
              <a:rPr lang="en-US" dirty="0" smtClean="0"/>
              <a:t>Hawk Time</a:t>
            </a:r>
          </a:p>
          <a:p>
            <a:r>
              <a:rPr lang="en-US" dirty="0" smtClean="0"/>
              <a:t>September 17, 2015</a:t>
            </a:r>
            <a:endParaRPr lang="en-US" dirty="0"/>
          </a:p>
        </p:txBody>
      </p:sp>
      <p:pic>
        <p:nvPicPr>
          <p:cNvPr id="4" name="Picture 3" descr="Black and red HMS Logo Summer 20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118" y="684222"/>
            <a:ext cx="2403614" cy="2289156"/>
          </a:xfrm>
          <a:prstGeom prst="rect">
            <a:avLst/>
          </a:prstGeom>
        </p:spPr>
      </p:pic>
    </p:spTree>
    <p:extLst>
      <p:ext uri="{BB962C8B-B14F-4D97-AF65-F5344CB8AC3E}">
        <p14:creationId xmlns:p14="http://schemas.microsoft.com/office/powerpoint/2010/main" val="16477404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pPr marL="118872" indent="0">
              <a:buNone/>
            </a:pPr>
            <a:r>
              <a:rPr lang="en-US" dirty="0" smtClean="0"/>
              <a:t>Which of the following </a:t>
            </a:r>
            <a:r>
              <a:rPr lang="en-US" u="sng" dirty="0" smtClean="0"/>
              <a:t>must happen </a:t>
            </a:r>
            <a:r>
              <a:rPr lang="en-US" dirty="0" smtClean="0"/>
              <a:t>in order for you to ride the bus home with a friend?</a:t>
            </a:r>
          </a:p>
          <a:p>
            <a:pPr marL="633222" indent="-514350">
              <a:buFont typeface="+mj-lt"/>
              <a:buAutoNum type="alphaUcPeriod"/>
            </a:pPr>
            <a:r>
              <a:rPr lang="en-US" dirty="0" smtClean="0"/>
              <a:t>Turn in a signed note to the office from your parent giving permission</a:t>
            </a:r>
          </a:p>
          <a:p>
            <a:pPr marL="633222" indent="-514350">
              <a:buFont typeface="+mj-lt"/>
              <a:buAutoNum type="alphaUcPeriod"/>
            </a:pPr>
            <a:r>
              <a:rPr lang="en-US" dirty="0" smtClean="0"/>
              <a:t>Call home from the office to get parent permission ahead of time</a:t>
            </a:r>
          </a:p>
          <a:p>
            <a:pPr marL="633222" indent="-514350">
              <a:buFont typeface="+mj-lt"/>
              <a:buAutoNum type="alphaUcPeriod"/>
            </a:pPr>
            <a:r>
              <a:rPr lang="en-US" dirty="0" smtClean="0"/>
              <a:t> Get permission from your friend’s bus driver</a:t>
            </a:r>
          </a:p>
          <a:p>
            <a:pPr marL="633222" indent="-514350">
              <a:buFont typeface="+mj-lt"/>
              <a:buAutoNum type="alphaUcPeriod"/>
            </a:pPr>
            <a:r>
              <a:rPr lang="en-US" dirty="0" smtClean="0"/>
              <a:t>Get a text from your parent giving you permission</a:t>
            </a:r>
            <a:endParaRPr lang="en-US" dirty="0"/>
          </a:p>
        </p:txBody>
      </p:sp>
    </p:spTree>
    <p:extLst>
      <p:ext uri="{BB962C8B-B14F-4D97-AF65-F5344CB8AC3E}">
        <p14:creationId xmlns:p14="http://schemas.microsoft.com/office/powerpoint/2010/main" val="18151622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pPr marL="118872" indent="0">
              <a:buNone/>
            </a:pPr>
            <a:r>
              <a:rPr lang="en-US" dirty="0" smtClean="0"/>
              <a:t>While riding the bus, Kenny refused to sit down after being asked by the bus driver.  He’d already been assigned a seat by both the driver and Mr. Long.  What consequence has Kenny earned?</a:t>
            </a:r>
          </a:p>
          <a:p>
            <a:pPr marL="633222" indent="-514350">
              <a:buFont typeface="+mj-lt"/>
              <a:buAutoNum type="alphaUcPeriod"/>
            </a:pPr>
            <a:r>
              <a:rPr lang="en-US" dirty="0" smtClean="0"/>
              <a:t>A ride home in Mr. Long’s car</a:t>
            </a:r>
          </a:p>
          <a:p>
            <a:pPr marL="633222" indent="-514350">
              <a:buFont typeface="+mj-lt"/>
              <a:buAutoNum type="alphaUcPeriod"/>
            </a:pPr>
            <a:r>
              <a:rPr lang="en-US" dirty="0" smtClean="0"/>
              <a:t>A 1-3 day suspension from the bus</a:t>
            </a:r>
          </a:p>
          <a:p>
            <a:pPr marL="633222" indent="-514350">
              <a:buFont typeface="+mj-lt"/>
              <a:buAutoNum type="alphaUcPeriod"/>
            </a:pPr>
            <a:r>
              <a:rPr lang="en-US" dirty="0" smtClean="0"/>
              <a:t>He’ll be assigned a new bus</a:t>
            </a:r>
          </a:p>
          <a:p>
            <a:pPr marL="633222" indent="-514350">
              <a:buFont typeface="+mj-lt"/>
              <a:buAutoNum type="alphaUcPeriod"/>
            </a:pPr>
            <a:r>
              <a:rPr lang="en-US" dirty="0" smtClean="0"/>
              <a:t>He’ll have to clean the bus after school</a:t>
            </a:r>
          </a:p>
          <a:p>
            <a:pPr marL="118872" indent="0">
              <a:buNone/>
            </a:pPr>
            <a:endParaRPr lang="en-US" dirty="0" smtClean="0"/>
          </a:p>
          <a:p>
            <a:pPr marL="633222" indent="-514350">
              <a:buFont typeface="+mj-lt"/>
              <a:buAutoNum type="alphaUcPeriod"/>
            </a:pPr>
            <a:endParaRPr lang="en-US" dirty="0"/>
          </a:p>
        </p:txBody>
      </p:sp>
    </p:spTree>
    <p:extLst>
      <p:ext uri="{BB962C8B-B14F-4D97-AF65-F5344CB8AC3E}">
        <p14:creationId xmlns:p14="http://schemas.microsoft.com/office/powerpoint/2010/main" val="29514053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lstStyle/>
          <a:p>
            <a:pPr marL="118872" indent="0">
              <a:buNone/>
            </a:pPr>
            <a:r>
              <a:rPr lang="en-US" dirty="0" smtClean="0"/>
              <a:t>Which of the following </a:t>
            </a:r>
            <a:r>
              <a:rPr lang="en-US" u="sng" dirty="0" smtClean="0"/>
              <a:t>is </a:t>
            </a:r>
            <a:r>
              <a:rPr lang="en-US" b="1" u="sng" dirty="0" smtClean="0"/>
              <a:t>true </a:t>
            </a:r>
            <a:r>
              <a:rPr lang="en-US" dirty="0" smtClean="0"/>
              <a:t>about bringing bikes and skateboards to school?</a:t>
            </a:r>
          </a:p>
          <a:p>
            <a:pPr marL="633222" indent="-514350">
              <a:buFont typeface="+mj-lt"/>
              <a:buAutoNum type="alphaUcPeriod"/>
            </a:pPr>
            <a:r>
              <a:rPr lang="en-US" dirty="0" smtClean="0"/>
              <a:t>Bicycles can be ridden on school grounds.</a:t>
            </a:r>
          </a:p>
          <a:p>
            <a:pPr marL="633222" indent="-514350">
              <a:buFont typeface="+mj-lt"/>
              <a:buAutoNum type="alphaUcPeriod"/>
            </a:pPr>
            <a:r>
              <a:rPr lang="en-US" dirty="0" smtClean="0"/>
              <a:t>Skateboards can be brought in the building and kept in your locker.</a:t>
            </a:r>
          </a:p>
          <a:p>
            <a:pPr marL="633222" indent="-514350">
              <a:buFont typeface="+mj-lt"/>
              <a:buAutoNum type="alphaUcPeriod"/>
            </a:pPr>
            <a:r>
              <a:rPr lang="en-US" dirty="0" smtClean="0"/>
              <a:t>The school provides locks for bikes and skateboards.</a:t>
            </a:r>
          </a:p>
          <a:p>
            <a:pPr marL="633222" indent="-514350">
              <a:buFont typeface="+mj-lt"/>
              <a:buAutoNum type="alphaUcPeriod"/>
            </a:pPr>
            <a:r>
              <a:rPr lang="en-US" dirty="0" smtClean="0"/>
              <a:t>Skateboards and bikes need to be locked in the outdoor bike rack.</a:t>
            </a:r>
          </a:p>
          <a:p>
            <a:pPr marL="633222" indent="-514350">
              <a:buFont typeface="+mj-lt"/>
              <a:buAutoNum type="alphaUcPeriod"/>
            </a:pPr>
            <a:endParaRPr lang="en-US" dirty="0" smtClean="0"/>
          </a:p>
          <a:p>
            <a:pPr marL="633222" indent="-514350">
              <a:buFont typeface="+mj-lt"/>
              <a:buAutoNum type="alphaUcPeriod"/>
            </a:pPr>
            <a:endParaRPr lang="en-US" dirty="0"/>
          </a:p>
        </p:txBody>
      </p:sp>
    </p:spTree>
    <p:extLst>
      <p:ext uri="{BB962C8B-B14F-4D97-AF65-F5344CB8AC3E}">
        <p14:creationId xmlns:p14="http://schemas.microsoft.com/office/powerpoint/2010/main" val="9378701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pPr marL="118872" indent="0">
              <a:buNone/>
            </a:pPr>
            <a:r>
              <a:rPr lang="en-US" dirty="0" smtClean="0"/>
              <a:t>List the 3 words that describe Hazelbrook’s expectations for student behavior.</a:t>
            </a:r>
          </a:p>
          <a:p>
            <a:pPr marL="118872" indent="0">
              <a:buNone/>
            </a:pPr>
            <a:endParaRPr lang="en-US" dirty="0"/>
          </a:p>
        </p:txBody>
      </p:sp>
    </p:spTree>
    <p:extLst>
      <p:ext uri="{BB962C8B-B14F-4D97-AF65-F5344CB8AC3E}">
        <p14:creationId xmlns:p14="http://schemas.microsoft.com/office/powerpoint/2010/main" val="12140082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Which of the following rules violations could potentially result in being expelled from school (list all that apply)?</a:t>
            </a:r>
          </a:p>
          <a:p>
            <a:pPr marL="633222" indent="-514350">
              <a:buFont typeface="+mj-lt"/>
              <a:buAutoNum type="alphaUcPeriod"/>
            </a:pPr>
            <a:r>
              <a:rPr lang="en-US" sz="2800" dirty="0" smtClean="0"/>
              <a:t>Possession of alcohol, marijuana or tobacco</a:t>
            </a:r>
          </a:p>
          <a:p>
            <a:pPr marL="633222" indent="-514350">
              <a:buFont typeface="+mj-lt"/>
              <a:buAutoNum type="alphaUcPeriod"/>
            </a:pPr>
            <a:r>
              <a:rPr lang="en-US" sz="2800" dirty="0" smtClean="0"/>
              <a:t>Bus Misbehavior</a:t>
            </a:r>
          </a:p>
          <a:p>
            <a:pPr marL="633222" indent="-514350">
              <a:buFont typeface="+mj-lt"/>
              <a:buAutoNum type="alphaUcPeriod"/>
            </a:pPr>
            <a:r>
              <a:rPr lang="en-US" sz="2800" dirty="0" smtClean="0"/>
              <a:t>Dress Code Violation (Disruptive Appearance)</a:t>
            </a:r>
          </a:p>
          <a:p>
            <a:pPr marL="633222" indent="-514350">
              <a:buFont typeface="+mj-lt"/>
              <a:buAutoNum type="alphaUcPeriod"/>
            </a:pPr>
            <a:r>
              <a:rPr lang="en-US" sz="2800" dirty="0" smtClean="0"/>
              <a:t>Fighting</a:t>
            </a:r>
          </a:p>
          <a:p>
            <a:pPr marL="633222" indent="-514350">
              <a:buFont typeface="+mj-lt"/>
              <a:buAutoNum type="alphaUcPeriod"/>
            </a:pPr>
            <a:r>
              <a:rPr lang="en-US" sz="2800" dirty="0" smtClean="0"/>
              <a:t>Possession of a Knife, Gun or other Weapon</a:t>
            </a:r>
          </a:p>
          <a:p>
            <a:pPr marL="633222" indent="-514350">
              <a:buFont typeface="+mj-lt"/>
              <a:buAutoNum type="alphaUcPeriod"/>
            </a:pPr>
            <a:r>
              <a:rPr lang="en-US" sz="2800" dirty="0" smtClean="0"/>
              <a:t>Disrespectful Language</a:t>
            </a:r>
          </a:p>
          <a:p>
            <a:pPr marL="633222" indent="-514350">
              <a:buFont typeface="+mj-lt"/>
              <a:buAutoNum type="alphaUcPeriod"/>
            </a:pPr>
            <a:r>
              <a:rPr lang="en-US" sz="2800" dirty="0" smtClean="0"/>
              <a:t>Bullying and/or Harassment</a:t>
            </a:r>
          </a:p>
          <a:p>
            <a:pPr marL="633222" indent="-514350">
              <a:buFont typeface="+mj-lt"/>
              <a:buAutoNum type="alphaUcPeriod"/>
            </a:pPr>
            <a:r>
              <a:rPr lang="en-US" sz="2800" dirty="0" smtClean="0"/>
              <a:t>Skipping School</a:t>
            </a:r>
            <a:endParaRPr lang="en-US" sz="2800" dirty="0"/>
          </a:p>
        </p:txBody>
      </p:sp>
    </p:spTree>
    <p:extLst>
      <p:ext uri="{BB962C8B-B14F-4D97-AF65-F5344CB8AC3E}">
        <p14:creationId xmlns:p14="http://schemas.microsoft.com/office/powerpoint/2010/main" val="18239028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Answers</a:t>
            </a:r>
            <a:endParaRPr lang="en-US" dirty="0"/>
          </a:p>
        </p:txBody>
      </p:sp>
      <p:sp>
        <p:nvSpPr>
          <p:cNvPr id="3" name="Content Placeholder 2"/>
          <p:cNvSpPr>
            <a:spLocks noGrp="1"/>
          </p:cNvSpPr>
          <p:nvPr>
            <p:ph idx="1"/>
          </p:nvPr>
        </p:nvSpPr>
        <p:spPr/>
        <p:txBody>
          <a:bodyPr/>
          <a:lstStyle/>
          <a:p>
            <a:r>
              <a:rPr lang="en-US" dirty="0" smtClean="0"/>
              <a:t>The following slides show the correct answers to each question and note the page number of your handbook where answers can be found. (Click on each slide to display the correct answer.)</a:t>
            </a:r>
          </a:p>
          <a:p>
            <a:pPr marL="118872" indent="0">
              <a:buNone/>
            </a:pPr>
            <a:endParaRPr lang="en-US" dirty="0" smtClean="0"/>
          </a:p>
          <a:p>
            <a:r>
              <a:rPr lang="en-US" dirty="0" smtClean="0"/>
              <a:t>If you don’t understand an answer or have questions, please ask your teacher for clarification.</a:t>
            </a:r>
            <a:endParaRPr lang="en-US" dirty="0"/>
          </a:p>
        </p:txBody>
      </p:sp>
    </p:spTree>
    <p:extLst>
      <p:ext uri="{BB962C8B-B14F-4D97-AF65-F5344CB8AC3E}">
        <p14:creationId xmlns:p14="http://schemas.microsoft.com/office/powerpoint/2010/main" val="28071580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(page 4)</a:t>
            </a:r>
            <a:endParaRPr lang="en-US" dirty="0"/>
          </a:p>
        </p:txBody>
      </p:sp>
      <p:sp>
        <p:nvSpPr>
          <p:cNvPr id="3" name="Content Placeholder 2"/>
          <p:cNvSpPr>
            <a:spLocks noGrp="1"/>
          </p:cNvSpPr>
          <p:nvPr>
            <p:ph idx="1"/>
          </p:nvPr>
        </p:nvSpPr>
        <p:spPr/>
        <p:txBody>
          <a:bodyPr/>
          <a:lstStyle/>
          <a:p>
            <a:pPr marL="118872" indent="0">
              <a:buNone/>
            </a:pPr>
            <a:r>
              <a:rPr lang="en-US" dirty="0" smtClean="0"/>
              <a:t>Your mom decides she’s going to pick you up from school instead of riding the bus.  She should ___________________.</a:t>
            </a:r>
          </a:p>
          <a:p>
            <a:pPr marL="971550" lvl="1" indent="-514350">
              <a:buFont typeface="+mj-lt"/>
              <a:buAutoNum type="alphaUcPeriod"/>
            </a:pPr>
            <a:r>
              <a:rPr lang="en-US" dirty="0" smtClean="0"/>
              <a:t>Text you to tell you she’s picking you up.</a:t>
            </a:r>
          </a:p>
          <a:p>
            <a:pPr marL="971550" lvl="1" indent="-514350">
              <a:buFont typeface="+mj-lt"/>
              <a:buAutoNum type="alphaUcPeriod"/>
            </a:pPr>
            <a:r>
              <a:rPr lang="en-US" dirty="0" smtClean="0"/>
              <a:t>Show up at the end of the day and meet you at the entrance.</a:t>
            </a:r>
          </a:p>
          <a:p>
            <a:pPr marL="971550" lvl="1" indent="-514350">
              <a:buFont typeface="+mj-lt"/>
              <a:buAutoNum type="alphaUcPeriod"/>
            </a:pPr>
            <a:r>
              <a:rPr lang="en-US" dirty="0" smtClean="0"/>
              <a:t>Call the Counseling Office to relay the message.</a:t>
            </a:r>
          </a:p>
          <a:p>
            <a:pPr marL="971550" lvl="1" indent="-514350">
              <a:buFont typeface="+mj-lt"/>
              <a:buAutoNum type="alphaUcPeriod"/>
            </a:pPr>
            <a:r>
              <a:rPr lang="en-US" dirty="0" smtClean="0"/>
              <a:t>Meet you at lunch to tell you she’s picking you up.</a:t>
            </a:r>
            <a:endParaRPr lang="en-US" dirty="0"/>
          </a:p>
        </p:txBody>
      </p:sp>
    </p:spTree>
    <p:extLst>
      <p:ext uri="{BB962C8B-B14F-4D97-AF65-F5344CB8AC3E}">
        <p14:creationId xmlns:p14="http://schemas.microsoft.com/office/powerpoint/2010/main" val="327288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chemeClr val="accent2"/>
                                        </p:clrVal>
                                      </p:to>
                                    </p:set>
                                    <p:set>
                                      <p:cBhvr>
                                        <p:cTn id="7" dur="500" fill="hold"/>
                                        <p:tgtEl>
                                          <p:spTgt spid="3">
                                            <p:txEl>
                                              <p:pRg st="3" end="3"/>
                                            </p:txEl>
                                          </p:spTgt>
                                        </p:tgtEl>
                                        <p:attrNameLst>
                                          <p:attrName>fillcolor</p:attrName>
                                        </p:attrNameLst>
                                      </p:cBhvr>
                                      <p:to>
                                        <p:clrVal>
                                          <a:schemeClr val="accent2"/>
                                        </p:clrVal>
                                      </p:to>
                                    </p:set>
                                    <p:set>
                                      <p:cBhvr>
                                        <p:cTn id="8"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(page 5)</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Which of the following is something you </a:t>
            </a:r>
            <a:r>
              <a:rPr lang="en-US" u="sng" dirty="0" smtClean="0"/>
              <a:t>should</a:t>
            </a:r>
            <a:r>
              <a:rPr lang="en-US" dirty="0" smtClean="0"/>
              <a:t> do when handling your textbooks this year? (List all that apply.)</a:t>
            </a:r>
          </a:p>
          <a:p>
            <a:pPr marL="633222" indent="-514350">
              <a:buFont typeface="+mj-lt"/>
              <a:buAutoNum type="alphaUcPeriod"/>
            </a:pPr>
            <a:r>
              <a:rPr lang="en-US" dirty="0" smtClean="0"/>
              <a:t>Let a friend borrow it if they left theirs at home.</a:t>
            </a:r>
          </a:p>
          <a:p>
            <a:pPr marL="633222" indent="-514350">
              <a:buFont typeface="+mj-lt"/>
              <a:buAutoNum type="alphaUcPeriod"/>
            </a:pPr>
            <a:r>
              <a:rPr lang="en-US" dirty="0" smtClean="0"/>
              <a:t>Cover your book with contact paper to protect it from damage.</a:t>
            </a:r>
          </a:p>
          <a:p>
            <a:pPr marL="633222" indent="-514350">
              <a:buFont typeface="+mj-lt"/>
              <a:buAutoNum type="alphaUcPeriod"/>
            </a:pPr>
            <a:r>
              <a:rPr lang="en-US" dirty="0" smtClean="0"/>
              <a:t>Report a missing book to the main office.</a:t>
            </a:r>
          </a:p>
          <a:p>
            <a:pPr marL="633222" indent="-514350">
              <a:buFont typeface="+mj-lt"/>
              <a:buAutoNum type="alphaUcPeriod"/>
            </a:pPr>
            <a:r>
              <a:rPr lang="en-US" dirty="0" smtClean="0"/>
              <a:t>Erase pencil marks that you find in your book when you check it out.</a:t>
            </a:r>
          </a:p>
          <a:p>
            <a:pPr marL="633222" indent="-514350">
              <a:buFont typeface="+mj-lt"/>
              <a:buAutoNum type="alphaUcPeriod"/>
            </a:pPr>
            <a:endParaRPr lang="en-US" dirty="0" smtClean="0"/>
          </a:p>
          <a:p>
            <a:pPr marL="633222" indent="-514350">
              <a:buFont typeface="+mj-lt"/>
              <a:buAutoNum type="alphaUcPeriod"/>
            </a:pPr>
            <a:endParaRPr lang="en-US" dirty="0" smtClean="0"/>
          </a:p>
          <a:p>
            <a:pPr marL="118872" indent="0">
              <a:buNone/>
            </a:pPr>
            <a:endParaRPr lang="en-US" dirty="0"/>
          </a:p>
        </p:txBody>
      </p:sp>
    </p:spTree>
    <p:extLst>
      <p:ext uri="{BB962C8B-B14F-4D97-AF65-F5344CB8AC3E}">
        <p14:creationId xmlns:p14="http://schemas.microsoft.com/office/powerpoint/2010/main" val="2260639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chemeClr val="accent2"/>
                                        </p:clrVal>
                                      </p:to>
                                    </p:set>
                                    <p:set>
                                      <p:cBhvr>
                                        <p:cTn id="7" dur="500" fill="hold"/>
                                        <p:tgtEl>
                                          <p:spTgt spid="3">
                                            <p:txEl>
                                              <p:pRg st="3" end="3"/>
                                            </p:txEl>
                                          </p:spTgt>
                                        </p:tgtEl>
                                        <p:attrNameLst>
                                          <p:attrName>fillcolor</p:attrName>
                                        </p:attrNameLst>
                                      </p:cBhvr>
                                      <p:to>
                                        <p:clrVal>
                                          <a:schemeClr val="accent2"/>
                                        </p:clrVal>
                                      </p:to>
                                    </p:set>
                                    <p:set>
                                      <p:cBhvr>
                                        <p:cTn id="8"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3 (page 6)</a:t>
            </a:r>
            <a:endParaRPr lang="en-US" dirty="0"/>
          </a:p>
        </p:txBody>
      </p:sp>
      <p:sp>
        <p:nvSpPr>
          <p:cNvPr id="3" name="Content Placeholder 2"/>
          <p:cNvSpPr>
            <a:spLocks noGrp="1"/>
          </p:cNvSpPr>
          <p:nvPr>
            <p:ph idx="1"/>
          </p:nvPr>
        </p:nvSpPr>
        <p:spPr>
          <a:xfrm>
            <a:off x="457200" y="1775191"/>
            <a:ext cx="8229600" cy="1758993"/>
          </a:xfrm>
        </p:spPr>
        <p:txBody>
          <a:bodyPr/>
          <a:lstStyle/>
          <a:p>
            <a:pPr marL="118872" indent="0">
              <a:buNone/>
            </a:pPr>
            <a:r>
              <a:rPr lang="en-US" dirty="0" smtClean="0"/>
              <a:t>Which of the following items are you </a:t>
            </a:r>
            <a:r>
              <a:rPr lang="en-US" u="sng" dirty="0" smtClean="0"/>
              <a:t>allowed</a:t>
            </a:r>
            <a:r>
              <a:rPr lang="en-US" dirty="0" smtClean="0"/>
              <a:t> to use/wear inside the building during school hours (list all that apply):</a:t>
            </a:r>
          </a:p>
          <a:p>
            <a:pPr marL="118872" indent="0">
              <a:buNone/>
            </a:pPr>
            <a:endParaRPr lang="en-US" dirty="0" smtClean="0"/>
          </a:p>
          <a:p>
            <a:pPr marL="633222" indent="-514350">
              <a:buFont typeface="+mj-lt"/>
              <a:buAutoNum type="alphaUcPeriod"/>
            </a:pPr>
            <a:endParaRPr lang="en-US" dirty="0" smtClean="0"/>
          </a:p>
          <a:p>
            <a:pPr marL="118872" indent="0">
              <a:buNone/>
            </a:pPr>
            <a:endParaRPr lang="en-US" dirty="0"/>
          </a:p>
        </p:txBody>
      </p:sp>
      <p:sp>
        <p:nvSpPr>
          <p:cNvPr id="4" name="TextBox 3"/>
          <p:cNvSpPr txBox="1"/>
          <p:nvPr/>
        </p:nvSpPr>
        <p:spPr>
          <a:xfrm>
            <a:off x="457200" y="3350590"/>
            <a:ext cx="8229600" cy="3970318"/>
          </a:xfrm>
          <a:prstGeom prst="rect">
            <a:avLst/>
          </a:prstGeom>
          <a:noFill/>
        </p:spPr>
        <p:txBody>
          <a:bodyPr wrap="square" numCol="2" rtlCol="0">
            <a:spAutoFit/>
          </a:bodyPr>
          <a:lstStyle/>
          <a:p>
            <a:pPr marL="633222" indent="-514350">
              <a:buFont typeface="+mj-lt"/>
              <a:buAutoNum type="alphaUcPeriod"/>
            </a:pPr>
            <a:r>
              <a:rPr lang="en-US" sz="2800" dirty="0" smtClean="0"/>
              <a:t>Cell phones</a:t>
            </a:r>
          </a:p>
          <a:p>
            <a:pPr marL="633222" indent="-514350">
              <a:buFont typeface="+mj-lt"/>
              <a:buAutoNum type="alphaUcPeriod"/>
            </a:pPr>
            <a:r>
              <a:rPr lang="en-US" sz="2800" dirty="0" smtClean="0"/>
              <a:t>Gum</a:t>
            </a:r>
          </a:p>
          <a:p>
            <a:pPr marL="633222" indent="-514350">
              <a:buFont typeface="+mj-lt"/>
              <a:buAutoNum type="alphaUcPeriod"/>
            </a:pPr>
            <a:r>
              <a:rPr lang="en-US" sz="2800" dirty="0" smtClean="0"/>
              <a:t>iPods</a:t>
            </a:r>
          </a:p>
          <a:p>
            <a:pPr marL="633222" indent="-514350">
              <a:buFont typeface="+mj-lt"/>
              <a:buAutoNum type="alphaUcPeriod"/>
            </a:pPr>
            <a:r>
              <a:rPr lang="en-US" sz="2800" dirty="0" smtClean="0"/>
              <a:t>Binders</a:t>
            </a:r>
          </a:p>
          <a:p>
            <a:pPr marL="633222" indent="-514350">
              <a:buFont typeface="+mj-lt"/>
              <a:buAutoNum type="alphaUcPeriod"/>
            </a:pPr>
            <a:r>
              <a:rPr lang="en-US" sz="2800" dirty="0" smtClean="0"/>
              <a:t>Video game players</a:t>
            </a:r>
          </a:p>
          <a:p>
            <a:pPr marL="633222" indent="-514350">
              <a:buFont typeface="+mj-lt"/>
              <a:buAutoNum type="alphaUcPeriod"/>
            </a:pPr>
            <a:r>
              <a:rPr lang="en-US" sz="2800" dirty="0" smtClean="0"/>
              <a:t>Calculators</a:t>
            </a:r>
          </a:p>
          <a:p>
            <a:pPr marL="633222" indent="-514350">
              <a:buFont typeface="+mj-lt"/>
              <a:buAutoNum type="alphaUcPeriod"/>
            </a:pPr>
            <a:r>
              <a:rPr lang="en-US" sz="2800" dirty="0" smtClean="0"/>
              <a:t>Shirts that show stomach or chest</a:t>
            </a:r>
          </a:p>
          <a:p>
            <a:pPr marL="118872"/>
            <a:endParaRPr lang="en-US" sz="2800" dirty="0" smtClean="0"/>
          </a:p>
          <a:p>
            <a:pPr marL="633222" indent="-514350">
              <a:buFont typeface="+mj-lt"/>
              <a:buAutoNum type="alphaUcPeriod"/>
            </a:pPr>
            <a:r>
              <a:rPr lang="en-US" sz="2800" dirty="0" smtClean="0"/>
              <a:t>Hats</a:t>
            </a:r>
          </a:p>
          <a:p>
            <a:pPr marL="633222" indent="-514350">
              <a:buFont typeface="+mj-lt"/>
              <a:buAutoNum type="alphaUcPeriod"/>
            </a:pPr>
            <a:r>
              <a:rPr lang="en-US" sz="2800" dirty="0" smtClean="0"/>
              <a:t>Bandanas</a:t>
            </a:r>
          </a:p>
          <a:p>
            <a:pPr marL="633222" indent="-514350">
              <a:buFont typeface="+mj-lt"/>
              <a:buAutoNum type="alphaUcPeriod"/>
            </a:pPr>
            <a:r>
              <a:rPr lang="en-US" sz="2800" dirty="0" smtClean="0"/>
              <a:t>Tank Tops with straps 2-fingers wide</a:t>
            </a:r>
          </a:p>
          <a:p>
            <a:pPr marL="633222" indent="-514350">
              <a:buFont typeface="+mj-lt"/>
              <a:buAutoNum type="alphaUcPeriod"/>
            </a:pPr>
            <a:r>
              <a:rPr lang="en-US" sz="2800" dirty="0" smtClean="0"/>
              <a:t>Skirts that reach the fingertips</a:t>
            </a:r>
          </a:p>
          <a:p>
            <a:endParaRPr lang="en-US" sz="2400" dirty="0"/>
          </a:p>
        </p:txBody>
      </p:sp>
    </p:spTree>
    <p:extLst>
      <p:ext uri="{BB962C8B-B14F-4D97-AF65-F5344CB8AC3E}">
        <p14:creationId xmlns:p14="http://schemas.microsoft.com/office/powerpoint/2010/main" val="1401467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4">
                                            <p:txEl>
                                              <p:pRg st="3" end="3"/>
                                            </p:txEl>
                                          </p:spTgt>
                                        </p:tgtEl>
                                        <p:attrNameLst>
                                          <p:attrName>style.color</p:attrName>
                                        </p:attrNameLst>
                                      </p:cBhvr>
                                      <p:to>
                                        <p:clrVal>
                                          <a:schemeClr val="accent2"/>
                                        </p:clrVal>
                                      </p:to>
                                    </p:set>
                                    <p:set>
                                      <p:cBhvr>
                                        <p:cTn id="7" dur="500" fill="hold"/>
                                        <p:tgtEl>
                                          <p:spTgt spid="4">
                                            <p:txEl>
                                              <p:pRg st="3" end="3"/>
                                            </p:txEl>
                                          </p:spTgt>
                                        </p:tgtEl>
                                        <p:attrNameLst>
                                          <p:attrName>fillcolor</p:attrName>
                                        </p:attrNameLst>
                                      </p:cBhvr>
                                      <p:to>
                                        <p:clrVal>
                                          <a:schemeClr val="accent2"/>
                                        </p:clrVal>
                                      </p:to>
                                    </p:set>
                                    <p:set>
                                      <p:cBhvr>
                                        <p:cTn id="8" dur="500" fill="hold"/>
                                        <p:tgtEl>
                                          <p:spTgt spid="4">
                                            <p:txEl>
                                              <p:pRg st="3" end="3"/>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4">
                                            <p:txEl>
                                              <p:pRg st="5" end="5"/>
                                            </p:txEl>
                                          </p:spTgt>
                                        </p:tgtEl>
                                        <p:attrNameLst>
                                          <p:attrName>style.color</p:attrName>
                                        </p:attrNameLst>
                                      </p:cBhvr>
                                      <p:to>
                                        <p:clrVal>
                                          <a:schemeClr val="accent2"/>
                                        </p:clrVal>
                                      </p:to>
                                    </p:set>
                                    <p:set>
                                      <p:cBhvr>
                                        <p:cTn id="11" dur="500" fill="hold"/>
                                        <p:tgtEl>
                                          <p:spTgt spid="4">
                                            <p:txEl>
                                              <p:pRg st="5" end="5"/>
                                            </p:txEl>
                                          </p:spTgt>
                                        </p:tgtEl>
                                        <p:attrNameLst>
                                          <p:attrName>fillcolor</p:attrName>
                                        </p:attrNameLst>
                                      </p:cBhvr>
                                      <p:to>
                                        <p:clrVal>
                                          <a:schemeClr val="accent2"/>
                                        </p:clrVal>
                                      </p:to>
                                    </p:set>
                                    <p:set>
                                      <p:cBhvr>
                                        <p:cTn id="12" dur="500" fill="hold"/>
                                        <p:tgtEl>
                                          <p:spTgt spid="4">
                                            <p:txEl>
                                              <p:pRg st="5" end="5"/>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4">
                                            <p:txEl>
                                              <p:pRg st="11" end="11"/>
                                            </p:txEl>
                                          </p:spTgt>
                                        </p:tgtEl>
                                        <p:attrNameLst>
                                          <p:attrName>style.color</p:attrName>
                                        </p:attrNameLst>
                                      </p:cBhvr>
                                      <p:to>
                                        <p:clrVal>
                                          <a:schemeClr val="accent2"/>
                                        </p:clrVal>
                                      </p:to>
                                    </p:set>
                                    <p:set>
                                      <p:cBhvr>
                                        <p:cTn id="15" dur="500" fill="hold"/>
                                        <p:tgtEl>
                                          <p:spTgt spid="4">
                                            <p:txEl>
                                              <p:pRg st="11" end="11"/>
                                            </p:txEl>
                                          </p:spTgt>
                                        </p:tgtEl>
                                        <p:attrNameLst>
                                          <p:attrName>fillcolor</p:attrName>
                                        </p:attrNameLst>
                                      </p:cBhvr>
                                      <p:to>
                                        <p:clrVal>
                                          <a:schemeClr val="accent2"/>
                                        </p:clrVal>
                                      </p:to>
                                    </p:set>
                                    <p:set>
                                      <p:cBhvr>
                                        <p:cTn id="16" dur="500" fill="hold"/>
                                        <p:tgtEl>
                                          <p:spTgt spid="4">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(page 7)</a:t>
            </a:r>
            <a:endParaRPr lang="en-US" dirty="0"/>
          </a:p>
        </p:txBody>
      </p:sp>
      <p:sp>
        <p:nvSpPr>
          <p:cNvPr id="3" name="Content Placeholder 2"/>
          <p:cNvSpPr>
            <a:spLocks noGrp="1"/>
          </p:cNvSpPr>
          <p:nvPr>
            <p:ph idx="1"/>
          </p:nvPr>
        </p:nvSpPr>
        <p:spPr/>
        <p:txBody>
          <a:bodyPr/>
          <a:lstStyle/>
          <a:p>
            <a:pPr marL="118872" indent="0">
              <a:buNone/>
            </a:pPr>
            <a:r>
              <a:rPr lang="en-US" dirty="0" smtClean="0"/>
              <a:t>When you’re going to be absent or are leaving school early for an appointment, when is the best time to bring your written note to the Attendance Office?</a:t>
            </a:r>
          </a:p>
          <a:p>
            <a:pPr marL="633222" indent="-514350">
              <a:buFont typeface="+mj-lt"/>
              <a:buAutoNum type="alphaUcPeriod"/>
            </a:pPr>
            <a:r>
              <a:rPr lang="en-US" dirty="0" smtClean="0"/>
              <a:t>During Hawk Time</a:t>
            </a:r>
          </a:p>
          <a:p>
            <a:pPr marL="633222" indent="-514350">
              <a:buFont typeface="+mj-lt"/>
              <a:buAutoNum type="alphaUcPeriod"/>
            </a:pPr>
            <a:r>
              <a:rPr lang="en-US" dirty="0" smtClean="0"/>
              <a:t>Before School</a:t>
            </a:r>
          </a:p>
          <a:p>
            <a:pPr marL="633222" indent="-514350">
              <a:buFont typeface="+mj-lt"/>
              <a:buAutoNum type="alphaUcPeriod"/>
            </a:pPr>
            <a:r>
              <a:rPr lang="en-US" dirty="0" smtClean="0"/>
              <a:t>During Lunch</a:t>
            </a:r>
          </a:p>
          <a:p>
            <a:pPr marL="633222" indent="-514350">
              <a:buFont typeface="+mj-lt"/>
              <a:buAutoNum type="alphaUcPeriod"/>
            </a:pPr>
            <a:r>
              <a:rPr lang="en-US" dirty="0" smtClean="0"/>
              <a:t>After School</a:t>
            </a:r>
          </a:p>
          <a:p>
            <a:pPr marL="633222" indent="-514350">
              <a:buFont typeface="+mj-lt"/>
              <a:buAutoNum type="alphaUcPeriod"/>
            </a:pPr>
            <a:r>
              <a:rPr lang="en-US" dirty="0" smtClean="0"/>
              <a:t>During 1</a:t>
            </a:r>
            <a:r>
              <a:rPr lang="en-US" baseline="30000" dirty="0" smtClean="0"/>
              <a:t>st</a:t>
            </a:r>
            <a:r>
              <a:rPr lang="en-US" dirty="0" smtClean="0"/>
              <a:t> Period</a:t>
            </a:r>
            <a:endParaRPr lang="en-US" dirty="0"/>
          </a:p>
        </p:txBody>
      </p:sp>
    </p:spTree>
    <p:extLst>
      <p:ext uri="{BB962C8B-B14F-4D97-AF65-F5344CB8AC3E}">
        <p14:creationId xmlns:p14="http://schemas.microsoft.com/office/powerpoint/2010/main" val="1409829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2" end="2"/>
                                            </p:txEl>
                                          </p:spTgt>
                                        </p:tgtEl>
                                        <p:attrNameLst>
                                          <p:attrName>style.color</p:attrName>
                                        </p:attrNameLst>
                                      </p:cBhvr>
                                      <p:to>
                                        <p:clrVal>
                                          <a:schemeClr val="accent2"/>
                                        </p:clrVal>
                                      </p:to>
                                    </p:set>
                                    <p:set>
                                      <p:cBhvr>
                                        <p:cTn id="7" dur="500" fill="hold"/>
                                        <p:tgtEl>
                                          <p:spTgt spid="3">
                                            <p:txEl>
                                              <p:pRg st="2" end="2"/>
                                            </p:txEl>
                                          </p:spTgt>
                                        </p:tgtEl>
                                        <p:attrNameLst>
                                          <p:attrName>fillcolor</p:attrName>
                                        </p:attrNameLst>
                                      </p:cBhvr>
                                      <p:to>
                                        <p:clrVal>
                                          <a:schemeClr val="accent2"/>
                                        </p:clrVal>
                                      </p:to>
                                    </p:set>
                                    <p:set>
                                      <p:cBhvr>
                                        <p:cTn id="8"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1775192"/>
            <a:ext cx="4469582" cy="2279176"/>
          </a:xfrm>
        </p:spPr>
        <p:txBody>
          <a:bodyPr/>
          <a:lstStyle/>
          <a:p>
            <a:r>
              <a:rPr lang="en-US" dirty="0" smtClean="0"/>
              <a:t>I can understand key concepts from Hazelbrook’s Student Handbook (Red).</a:t>
            </a:r>
          </a:p>
          <a:p>
            <a:pPr marL="118872" indent="0">
              <a:buNone/>
            </a:pPr>
            <a:endParaRPr lang="en-US" dirty="0"/>
          </a:p>
        </p:txBody>
      </p:sp>
      <p:pic>
        <p:nvPicPr>
          <p:cNvPr id="4" name="Picture 3" descr="phot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271114" y="2214135"/>
            <a:ext cx="5180579" cy="3869244"/>
          </a:xfrm>
          <a:prstGeom prst="rect">
            <a:avLst/>
          </a:prstGeom>
        </p:spPr>
      </p:pic>
    </p:spTree>
    <p:extLst>
      <p:ext uri="{BB962C8B-B14F-4D97-AF65-F5344CB8AC3E}">
        <p14:creationId xmlns:p14="http://schemas.microsoft.com/office/powerpoint/2010/main" val="32205898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(page 8)</a:t>
            </a:r>
            <a:endParaRPr lang="en-US" dirty="0"/>
          </a:p>
        </p:txBody>
      </p:sp>
      <p:sp>
        <p:nvSpPr>
          <p:cNvPr id="3" name="Content Placeholder 2"/>
          <p:cNvSpPr>
            <a:spLocks noGrp="1"/>
          </p:cNvSpPr>
          <p:nvPr>
            <p:ph idx="1"/>
          </p:nvPr>
        </p:nvSpPr>
        <p:spPr/>
        <p:txBody>
          <a:bodyPr/>
          <a:lstStyle/>
          <a:p>
            <a:pPr marL="118872" indent="0">
              <a:buNone/>
            </a:pPr>
            <a:r>
              <a:rPr lang="en-US" dirty="0" smtClean="0"/>
              <a:t>What should you do if you feel sick during school?</a:t>
            </a:r>
          </a:p>
          <a:p>
            <a:pPr marL="633222" indent="-514350">
              <a:buFont typeface="+mj-lt"/>
              <a:buAutoNum type="alphaUcPeriod"/>
            </a:pPr>
            <a:r>
              <a:rPr lang="en-US" dirty="0" smtClean="0"/>
              <a:t>Ask your teacher for a pass to go to the Main Office</a:t>
            </a:r>
          </a:p>
          <a:p>
            <a:pPr marL="633222" indent="-514350">
              <a:buFont typeface="+mj-lt"/>
              <a:buAutoNum type="alphaUcPeriod"/>
            </a:pPr>
            <a:r>
              <a:rPr lang="en-US" dirty="0" smtClean="0"/>
              <a:t>Ask your teacher for a pass to go to the restroom</a:t>
            </a:r>
          </a:p>
          <a:p>
            <a:pPr marL="633222" indent="-514350">
              <a:buFont typeface="+mj-lt"/>
              <a:buAutoNum type="alphaUcPeriod"/>
            </a:pPr>
            <a:r>
              <a:rPr lang="en-US" dirty="0" smtClean="0"/>
              <a:t>Text your parents that you’re feeling sick</a:t>
            </a:r>
          </a:p>
          <a:p>
            <a:pPr marL="633222" indent="-514350">
              <a:buFont typeface="+mj-lt"/>
              <a:buAutoNum type="alphaUcPeriod"/>
            </a:pPr>
            <a:r>
              <a:rPr lang="en-US" dirty="0" smtClean="0"/>
              <a:t>Wait until you get home to see if you feel better</a:t>
            </a:r>
            <a:endParaRPr lang="en-US" dirty="0"/>
          </a:p>
        </p:txBody>
      </p:sp>
    </p:spTree>
    <p:extLst>
      <p:ext uri="{BB962C8B-B14F-4D97-AF65-F5344CB8AC3E}">
        <p14:creationId xmlns:p14="http://schemas.microsoft.com/office/powerpoint/2010/main" val="127898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(page 9)</a:t>
            </a:r>
            <a:endParaRPr lang="en-US" dirty="0"/>
          </a:p>
        </p:txBody>
      </p:sp>
      <p:sp>
        <p:nvSpPr>
          <p:cNvPr id="3" name="Content Placeholder 2"/>
          <p:cNvSpPr>
            <a:spLocks noGrp="1"/>
          </p:cNvSpPr>
          <p:nvPr>
            <p:ph idx="1"/>
          </p:nvPr>
        </p:nvSpPr>
        <p:spPr/>
        <p:txBody>
          <a:bodyPr/>
          <a:lstStyle/>
          <a:p>
            <a:pPr marL="118872" indent="0">
              <a:buNone/>
            </a:pPr>
            <a:r>
              <a:rPr lang="en-US" dirty="0" smtClean="0"/>
              <a:t>Which of the following </a:t>
            </a:r>
            <a:r>
              <a:rPr lang="en-US" u="sng" dirty="0" smtClean="0"/>
              <a:t>must happen </a:t>
            </a:r>
            <a:r>
              <a:rPr lang="en-US" dirty="0" smtClean="0"/>
              <a:t>in order for you to ride the bus home with a friend?</a:t>
            </a:r>
          </a:p>
          <a:p>
            <a:pPr marL="633222" indent="-514350">
              <a:buFont typeface="+mj-lt"/>
              <a:buAutoNum type="alphaUcPeriod"/>
            </a:pPr>
            <a:r>
              <a:rPr lang="en-US" dirty="0" smtClean="0"/>
              <a:t>Turn in a signed note to the office from your parent giving permission</a:t>
            </a:r>
          </a:p>
          <a:p>
            <a:pPr marL="633222" indent="-514350">
              <a:buFont typeface="+mj-lt"/>
              <a:buAutoNum type="alphaUcPeriod"/>
            </a:pPr>
            <a:r>
              <a:rPr lang="en-US" dirty="0" smtClean="0"/>
              <a:t>Call home from the office to get parent permission ahead of time</a:t>
            </a:r>
          </a:p>
          <a:p>
            <a:pPr marL="633222" indent="-514350">
              <a:buFont typeface="+mj-lt"/>
              <a:buAutoNum type="alphaUcPeriod"/>
            </a:pPr>
            <a:r>
              <a:rPr lang="en-US" dirty="0" smtClean="0"/>
              <a:t> Get permission from your friend’s bus driver</a:t>
            </a:r>
          </a:p>
          <a:p>
            <a:pPr marL="633222" indent="-514350">
              <a:buFont typeface="+mj-lt"/>
              <a:buAutoNum type="alphaUcPeriod"/>
            </a:pPr>
            <a:r>
              <a:rPr lang="en-US" dirty="0" smtClean="0"/>
              <a:t>Get a text from your parent giving you permission</a:t>
            </a:r>
            <a:endParaRPr lang="en-US" dirty="0"/>
          </a:p>
        </p:txBody>
      </p:sp>
    </p:spTree>
    <p:extLst>
      <p:ext uri="{BB962C8B-B14F-4D97-AF65-F5344CB8AC3E}">
        <p14:creationId xmlns:p14="http://schemas.microsoft.com/office/powerpoint/2010/main" val="1256916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(page 10)</a:t>
            </a:r>
            <a:endParaRPr lang="en-US" dirty="0"/>
          </a:p>
        </p:txBody>
      </p:sp>
      <p:sp>
        <p:nvSpPr>
          <p:cNvPr id="3" name="Content Placeholder 2"/>
          <p:cNvSpPr>
            <a:spLocks noGrp="1"/>
          </p:cNvSpPr>
          <p:nvPr>
            <p:ph idx="1"/>
          </p:nvPr>
        </p:nvSpPr>
        <p:spPr>
          <a:xfrm>
            <a:off x="457200" y="1577928"/>
            <a:ext cx="8229600" cy="4625609"/>
          </a:xfrm>
        </p:spPr>
        <p:txBody>
          <a:bodyPr/>
          <a:lstStyle/>
          <a:p>
            <a:pPr marL="118872" indent="0">
              <a:buNone/>
            </a:pPr>
            <a:r>
              <a:rPr lang="en-US" dirty="0" smtClean="0"/>
              <a:t>While riding the bus, Kenny refused to sit down after being asked by the bus driver.  He’d already been assigned a seat by both the driver and Mr. Long.  What consequence has Kenny earned?</a:t>
            </a:r>
          </a:p>
          <a:p>
            <a:pPr marL="633222" indent="-514350">
              <a:buFont typeface="+mj-lt"/>
              <a:buAutoNum type="alphaUcPeriod"/>
            </a:pPr>
            <a:r>
              <a:rPr lang="en-US" dirty="0" smtClean="0"/>
              <a:t>A ride home in Mr. Long’s car</a:t>
            </a:r>
          </a:p>
          <a:p>
            <a:pPr marL="633222" indent="-514350">
              <a:buFont typeface="+mj-lt"/>
              <a:buAutoNum type="alphaUcPeriod"/>
            </a:pPr>
            <a:r>
              <a:rPr lang="en-US" dirty="0" smtClean="0"/>
              <a:t>A 1-3 day suspension from the bus</a:t>
            </a:r>
          </a:p>
          <a:p>
            <a:pPr marL="633222" indent="-514350">
              <a:buFont typeface="+mj-lt"/>
              <a:buAutoNum type="alphaUcPeriod"/>
            </a:pPr>
            <a:r>
              <a:rPr lang="en-US" dirty="0" smtClean="0"/>
              <a:t>He’ll be assigned a new bus</a:t>
            </a:r>
          </a:p>
          <a:p>
            <a:pPr marL="633222" indent="-514350">
              <a:buFont typeface="+mj-lt"/>
              <a:buAutoNum type="alphaUcPeriod"/>
            </a:pPr>
            <a:r>
              <a:rPr lang="en-US" dirty="0" smtClean="0"/>
              <a:t>He’ll have to clean the bus after school</a:t>
            </a:r>
          </a:p>
          <a:p>
            <a:pPr marL="118872" indent="0">
              <a:buNone/>
            </a:pPr>
            <a:endParaRPr lang="en-US" dirty="0" smtClean="0"/>
          </a:p>
          <a:p>
            <a:pPr marL="633222" indent="-514350">
              <a:buFont typeface="+mj-lt"/>
              <a:buAutoNum type="alphaUcPeriod"/>
            </a:pPr>
            <a:endParaRPr lang="en-US" dirty="0"/>
          </a:p>
        </p:txBody>
      </p:sp>
    </p:spTree>
    <p:extLst>
      <p:ext uri="{BB962C8B-B14F-4D97-AF65-F5344CB8AC3E}">
        <p14:creationId xmlns:p14="http://schemas.microsoft.com/office/powerpoint/2010/main" val="3980349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2" end="2"/>
                                            </p:txEl>
                                          </p:spTgt>
                                        </p:tgtEl>
                                        <p:attrNameLst>
                                          <p:attrName>style.color</p:attrName>
                                        </p:attrNameLst>
                                      </p:cBhvr>
                                      <p:to>
                                        <p:clrVal>
                                          <a:schemeClr val="accent2"/>
                                        </p:clrVal>
                                      </p:to>
                                    </p:set>
                                    <p:set>
                                      <p:cBhvr>
                                        <p:cTn id="7" dur="500" fill="hold"/>
                                        <p:tgtEl>
                                          <p:spTgt spid="3">
                                            <p:txEl>
                                              <p:pRg st="2" end="2"/>
                                            </p:txEl>
                                          </p:spTgt>
                                        </p:tgtEl>
                                        <p:attrNameLst>
                                          <p:attrName>fillcolor</p:attrName>
                                        </p:attrNameLst>
                                      </p:cBhvr>
                                      <p:to>
                                        <p:clrVal>
                                          <a:schemeClr val="accent2"/>
                                        </p:clrVal>
                                      </p:to>
                                    </p:set>
                                    <p:set>
                                      <p:cBhvr>
                                        <p:cTn id="8"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(page 10)</a:t>
            </a:r>
            <a:endParaRPr lang="en-US" dirty="0"/>
          </a:p>
        </p:txBody>
      </p:sp>
      <p:sp>
        <p:nvSpPr>
          <p:cNvPr id="3" name="Content Placeholder 2"/>
          <p:cNvSpPr>
            <a:spLocks noGrp="1"/>
          </p:cNvSpPr>
          <p:nvPr>
            <p:ph idx="1"/>
          </p:nvPr>
        </p:nvSpPr>
        <p:spPr/>
        <p:txBody>
          <a:bodyPr/>
          <a:lstStyle/>
          <a:p>
            <a:pPr marL="118872" indent="0">
              <a:buNone/>
            </a:pPr>
            <a:r>
              <a:rPr lang="en-US" dirty="0" smtClean="0"/>
              <a:t>Which of the following </a:t>
            </a:r>
            <a:r>
              <a:rPr lang="en-US" u="sng" dirty="0" smtClean="0"/>
              <a:t>is </a:t>
            </a:r>
            <a:r>
              <a:rPr lang="en-US" b="1" u="sng" dirty="0" smtClean="0"/>
              <a:t>true </a:t>
            </a:r>
            <a:r>
              <a:rPr lang="en-US" dirty="0" smtClean="0"/>
              <a:t>about bringing bikes and skateboards to school?</a:t>
            </a:r>
          </a:p>
          <a:p>
            <a:pPr marL="633222" indent="-514350">
              <a:buFont typeface="+mj-lt"/>
              <a:buAutoNum type="alphaUcPeriod"/>
            </a:pPr>
            <a:r>
              <a:rPr lang="en-US" dirty="0" smtClean="0"/>
              <a:t>Bicycles can be ridden on school grounds.</a:t>
            </a:r>
          </a:p>
          <a:p>
            <a:pPr marL="633222" indent="-514350">
              <a:buFont typeface="+mj-lt"/>
              <a:buAutoNum type="alphaUcPeriod"/>
            </a:pPr>
            <a:r>
              <a:rPr lang="en-US" dirty="0" smtClean="0"/>
              <a:t>Skateboards can be brought in the building and kept in your locker.</a:t>
            </a:r>
          </a:p>
          <a:p>
            <a:pPr marL="633222" indent="-514350">
              <a:buFont typeface="+mj-lt"/>
              <a:buAutoNum type="alphaUcPeriod"/>
            </a:pPr>
            <a:r>
              <a:rPr lang="en-US" dirty="0" smtClean="0"/>
              <a:t>The school provides locks for bikes and skateboards.</a:t>
            </a:r>
          </a:p>
          <a:p>
            <a:pPr marL="633222" indent="-514350">
              <a:buFont typeface="+mj-lt"/>
              <a:buAutoNum type="alphaUcPeriod"/>
            </a:pPr>
            <a:r>
              <a:rPr lang="en-US" dirty="0" smtClean="0"/>
              <a:t>Skateboards and bikes need to be locked in the outdoor bike rack.</a:t>
            </a:r>
          </a:p>
          <a:p>
            <a:pPr marL="633222" indent="-514350">
              <a:buFont typeface="+mj-lt"/>
              <a:buAutoNum type="alphaUcPeriod"/>
            </a:pPr>
            <a:endParaRPr lang="en-US" dirty="0" smtClean="0"/>
          </a:p>
          <a:p>
            <a:pPr marL="633222" indent="-514350">
              <a:buFont typeface="+mj-lt"/>
              <a:buAutoNum type="alphaUcPeriod"/>
            </a:pPr>
            <a:endParaRPr lang="en-US" dirty="0"/>
          </a:p>
        </p:txBody>
      </p:sp>
    </p:spTree>
    <p:extLst>
      <p:ext uri="{BB962C8B-B14F-4D97-AF65-F5344CB8AC3E}">
        <p14:creationId xmlns:p14="http://schemas.microsoft.com/office/powerpoint/2010/main" val="3376849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4" end="4"/>
                                            </p:txEl>
                                          </p:spTgt>
                                        </p:tgtEl>
                                        <p:attrNameLst>
                                          <p:attrName>style.color</p:attrName>
                                        </p:attrNameLst>
                                      </p:cBhvr>
                                      <p:to>
                                        <p:clrVal>
                                          <a:schemeClr val="accent2"/>
                                        </p:clrVal>
                                      </p:to>
                                    </p:set>
                                    <p:set>
                                      <p:cBhvr>
                                        <p:cTn id="7" dur="500" fill="hold"/>
                                        <p:tgtEl>
                                          <p:spTgt spid="3">
                                            <p:txEl>
                                              <p:pRg st="4" end="4"/>
                                            </p:txEl>
                                          </p:spTgt>
                                        </p:tgtEl>
                                        <p:attrNameLst>
                                          <p:attrName>fillcolor</p:attrName>
                                        </p:attrNameLst>
                                      </p:cBhvr>
                                      <p:to>
                                        <p:clrVal>
                                          <a:schemeClr val="accent2"/>
                                        </p:clrVal>
                                      </p:to>
                                    </p:set>
                                    <p:set>
                                      <p:cBhvr>
                                        <p:cTn id="8"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(page 12)</a:t>
            </a:r>
            <a:endParaRPr lang="en-US" dirty="0"/>
          </a:p>
        </p:txBody>
      </p:sp>
      <p:sp>
        <p:nvSpPr>
          <p:cNvPr id="3" name="Content Placeholder 2"/>
          <p:cNvSpPr>
            <a:spLocks noGrp="1"/>
          </p:cNvSpPr>
          <p:nvPr>
            <p:ph idx="1"/>
          </p:nvPr>
        </p:nvSpPr>
        <p:spPr/>
        <p:txBody>
          <a:bodyPr/>
          <a:lstStyle/>
          <a:p>
            <a:pPr marL="118872" indent="0">
              <a:buNone/>
            </a:pPr>
            <a:r>
              <a:rPr lang="en-US" dirty="0" smtClean="0"/>
              <a:t>List the 3 words that describe Hazelbrook’s expectations for student behavior.</a:t>
            </a:r>
          </a:p>
          <a:p>
            <a:pPr marL="118872" indent="0">
              <a:buNone/>
            </a:pPr>
            <a:endParaRPr lang="en-US" dirty="0"/>
          </a:p>
          <a:p>
            <a:pPr marL="118872" indent="0">
              <a:buNone/>
            </a:pPr>
            <a:r>
              <a:rPr lang="en-US" dirty="0" smtClean="0"/>
              <a:t>Safe, respectful and responsible.</a:t>
            </a:r>
          </a:p>
          <a:p>
            <a:pPr marL="118872" indent="0">
              <a:buNone/>
            </a:pPr>
            <a:endParaRPr lang="en-US" dirty="0"/>
          </a:p>
        </p:txBody>
      </p:sp>
    </p:spTree>
    <p:extLst>
      <p:ext uri="{BB962C8B-B14F-4D97-AF65-F5344CB8AC3E}">
        <p14:creationId xmlns:p14="http://schemas.microsoft.com/office/powerpoint/2010/main" val="3938970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2" end="2"/>
                                            </p:txEl>
                                          </p:spTgt>
                                        </p:tgtEl>
                                        <p:attrNameLst>
                                          <p:attrName>style.color</p:attrName>
                                        </p:attrNameLst>
                                      </p:cBhvr>
                                      <p:to>
                                        <p:clrVal>
                                          <a:schemeClr val="accent2"/>
                                        </p:clrVal>
                                      </p:to>
                                    </p:set>
                                    <p:set>
                                      <p:cBhvr>
                                        <p:cTn id="7" dur="500" fill="hold"/>
                                        <p:tgtEl>
                                          <p:spTgt spid="3">
                                            <p:txEl>
                                              <p:pRg st="2" end="2"/>
                                            </p:txEl>
                                          </p:spTgt>
                                        </p:tgtEl>
                                        <p:attrNameLst>
                                          <p:attrName>fillcolor</p:attrName>
                                        </p:attrNameLst>
                                      </p:cBhvr>
                                      <p:to>
                                        <p:clrVal>
                                          <a:schemeClr val="accent2"/>
                                        </p:clrVal>
                                      </p:to>
                                    </p:set>
                                    <p:set>
                                      <p:cBhvr>
                                        <p:cTn id="8"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(page 15)</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Which of the following rules violations could potentially result in being expelled from school (list all that apply)?</a:t>
            </a:r>
          </a:p>
          <a:p>
            <a:pPr marL="633222" indent="-514350">
              <a:buFont typeface="+mj-lt"/>
              <a:buAutoNum type="alphaUcPeriod"/>
            </a:pPr>
            <a:r>
              <a:rPr lang="en-US" sz="2800" dirty="0" smtClean="0"/>
              <a:t>Possession of alcohol, marijuana or tobacco</a:t>
            </a:r>
          </a:p>
          <a:p>
            <a:pPr marL="633222" indent="-514350">
              <a:buFont typeface="+mj-lt"/>
              <a:buAutoNum type="alphaUcPeriod"/>
            </a:pPr>
            <a:r>
              <a:rPr lang="en-US" sz="2800" dirty="0" smtClean="0"/>
              <a:t>Bus Misbehavior</a:t>
            </a:r>
          </a:p>
          <a:p>
            <a:pPr marL="633222" indent="-514350">
              <a:buFont typeface="+mj-lt"/>
              <a:buAutoNum type="alphaUcPeriod"/>
            </a:pPr>
            <a:r>
              <a:rPr lang="en-US" sz="2800" dirty="0" smtClean="0"/>
              <a:t>Dress Code Violation (Disruptive Appearance)</a:t>
            </a:r>
          </a:p>
          <a:p>
            <a:pPr marL="633222" indent="-514350">
              <a:buFont typeface="+mj-lt"/>
              <a:buAutoNum type="alphaUcPeriod"/>
            </a:pPr>
            <a:r>
              <a:rPr lang="en-US" sz="2800" dirty="0" smtClean="0"/>
              <a:t>Fighting</a:t>
            </a:r>
          </a:p>
          <a:p>
            <a:pPr marL="633222" indent="-514350">
              <a:buFont typeface="+mj-lt"/>
              <a:buAutoNum type="alphaUcPeriod"/>
            </a:pPr>
            <a:r>
              <a:rPr lang="en-US" sz="2800" dirty="0" smtClean="0"/>
              <a:t>Possession of a Knife, Gun or other Weapon</a:t>
            </a:r>
          </a:p>
          <a:p>
            <a:pPr marL="633222" indent="-514350">
              <a:buFont typeface="+mj-lt"/>
              <a:buAutoNum type="alphaUcPeriod"/>
            </a:pPr>
            <a:r>
              <a:rPr lang="en-US" sz="2800" dirty="0" smtClean="0"/>
              <a:t>Disrespectful Language</a:t>
            </a:r>
          </a:p>
          <a:p>
            <a:pPr marL="633222" indent="-514350">
              <a:buFont typeface="+mj-lt"/>
              <a:buAutoNum type="alphaUcPeriod"/>
            </a:pPr>
            <a:r>
              <a:rPr lang="en-US" sz="2800" dirty="0" smtClean="0"/>
              <a:t>Bullying and/or Harassment</a:t>
            </a:r>
          </a:p>
          <a:p>
            <a:pPr marL="633222" indent="-514350">
              <a:buFont typeface="+mj-lt"/>
              <a:buAutoNum type="alphaUcPeriod"/>
            </a:pPr>
            <a:r>
              <a:rPr lang="en-US" sz="2800" dirty="0" smtClean="0"/>
              <a:t>Skipping School</a:t>
            </a:r>
            <a:endParaRPr lang="en-US" sz="2800" dirty="0"/>
          </a:p>
        </p:txBody>
      </p:sp>
    </p:spTree>
    <p:extLst>
      <p:ext uri="{BB962C8B-B14F-4D97-AF65-F5344CB8AC3E}">
        <p14:creationId xmlns:p14="http://schemas.microsoft.com/office/powerpoint/2010/main" val="3888677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4" end="4"/>
                                            </p:txEl>
                                          </p:spTgt>
                                        </p:tgtEl>
                                        <p:attrNameLst>
                                          <p:attrName>style.color</p:attrName>
                                        </p:attrNameLst>
                                      </p:cBhvr>
                                      <p:to>
                                        <p:clrVal>
                                          <a:schemeClr val="accent2"/>
                                        </p:clrVal>
                                      </p:to>
                                    </p:set>
                                    <p:set>
                                      <p:cBhvr>
                                        <p:cTn id="11" dur="500" fill="hold"/>
                                        <p:tgtEl>
                                          <p:spTgt spid="3">
                                            <p:txEl>
                                              <p:pRg st="4" end="4"/>
                                            </p:txEl>
                                          </p:spTgt>
                                        </p:tgtEl>
                                        <p:attrNameLst>
                                          <p:attrName>fillcolor</p:attrName>
                                        </p:attrNameLst>
                                      </p:cBhvr>
                                      <p:to>
                                        <p:clrVal>
                                          <a:schemeClr val="accent2"/>
                                        </p:clrVal>
                                      </p:to>
                                    </p:set>
                                    <p:set>
                                      <p:cBhvr>
                                        <p:cTn id="12" dur="500" fill="hold"/>
                                        <p:tgtEl>
                                          <p:spTgt spid="3">
                                            <p:txEl>
                                              <p:pRg st="4" end="4"/>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3">
                                            <p:txEl>
                                              <p:pRg st="7" end="7"/>
                                            </p:txEl>
                                          </p:spTgt>
                                        </p:tgtEl>
                                        <p:attrNameLst>
                                          <p:attrName>style.color</p:attrName>
                                        </p:attrNameLst>
                                      </p:cBhvr>
                                      <p:to>
                                        <p:clrVal>
                                          <a:schemeClr val="accent2"/>
                                        </p:clrVal>
                                      </p:to>
                                    </p:set>
                                    <p:set>
                                      <p:cBhvr>
                                        <p:cTn id="15" dur="500" fill="hold"/>
                                        <p:tgtEl>
                                          <p:spTgt spid="3">
                                            <p:txEl>
                                              <p:pRg st="7" end="7"/>
                                            </p:txEl>
                                          </p:spTgt>
                                        </p:tgtEl>
                                        <p:attrNameLst>
                                          <p:attrName>fillcolor</p:attrName>
                                        </p:attrNameLst>
                                      </p:cBhvr>
                                      <p:to>
                                        <p:clrVal>
                                          <a:schemeClr val="accent2"/>
                                        </p:clrVal>
                                      </p:to>
                                    </p:set>
                                    <p:set>
                                      <p:cBhvr>
                                        <p:cTn id="16" dur="500" fill="hold"/>
                                        <p:tgtEl>
                                          <p:spTgt spid="3">
                                            <p:txEl>
                                              <p:pRg st="7" end="7"/>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3">
                                            <p:txEl>
                                              <p:pRg st="5" end="5"/>
                                            </p:txEl>
                                          </p:spTgt>
                                        </p:tgtEl>
                                        <p:attrNameLst>
                                          <p:attrName>style.color</p:attrName>
                                        </p:attrNameLst>
                                      </p:cBhvr>
                                      <p:to>
                                        <p:clrVal>
                                          <a:schemeClr val="accent2"/>
                                        </p:clrVal>
                                      </p:to>
                                    </p:set>
                                    <p:set>
                                      <p:cBhvr>
                                        <p:cTn id="19" dur="500" fill="hold"/>
                                        <p:tgtEl>
                                          <p:spTgt spid="3">
                                            <p:txEl>
                                              <p:pRg st="5" end="5"/>
                                            </p:txEl>
                                          </p:spTgt>
                                        </p:tgtEl>
                                        <p:attrNameLst>
                                          <p:attrName>fillcolor</p:attrName>
                                        </p:attrNameLst>
                                      </p:cBhvr>
                                      <p:to>
                                        <p:clrVal>
                                          <a:schemeClr val="accent2"/>
                                        </p:clrVal>
                                      </p:to>
                                    </p:set>
                                    <p:set>
                                      <p:cBhvr>
                                        <p:cTn id="20" dur="50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Sheets</a:t>
            </a:r>
            <a:endParaRPr lang="en-US" dirty="0"/>
          </a:p>
        </p:txBody>
      </p:sp>
      <p:sp>
        <p:nvSpPr>
          <p:cNvPr id="3" name="Content Placeholder 2"/>
          <p:cNvSpPr>
            <a:spLocks noGrp="1"/>
          </p:cNvSpPr>
          <p:nvPr>
            <p:ph idx="1"/>
          </p:nvPr>
        </p:nvSpPr>
        <p:spPr/>
        <p:txBody>
          <a:bodyPr/>
          <a:lstStyle/>
          <a:p>
            <a:r>
              <a:rPr lang="en-US" dirty="0" smtClean="0"/>
              <a:t>Anyone answering all 10 questions correctly can turn in their answer sheet to Mr. Gross at lunch today to earn a tasty reward.</a:t>
            </a:r>
            <a:endParaRPr lang="en-US" dirty="0"/>
          </a:p>
        </p:txBody>
      </p:sp>
    </p:spTree>
    <p:extLst>
      <p:ext uri="{BB962C8B-B14F-4D97-AF65-F5344CB8AC3E}">
        <p14:creationId xmlns:p14="http://schemas.microsoft.com/office/powerpoint/2010/main" val="7531630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Binders</a:t>
            </a:r>
            <a:endParaRPr lang="en-US" dirty="0"/>
          </a:p>
        </p:txBody>
      </p:sp>
      <p:sp>
        <p:nvSpPr>
          <p:cNvPr id="3" name="Content Placeholder 2"/>
          <p:cNvSpPr>
            <a:spLocks noGrp="1"/>
          </p:cNvSpPr>
          <p:nvPr>
            <p:ph idx="1"/>
          </p:nvPr>
        </p:nvSpPr>
        <p:spPr/>
        <p:txBody>
          <a:bodyPr/>
          <a:lstStyle/>
          <a:p>
            <a:r>
              <a:rPr lang="en-US" dirty="0" smtClean="0"/>
              <a:t>Please place your red handbook in the front portion of your binder, immediately behind your pencil pouch and in front of your 1</a:t>
            </a:r>
            <a:r>
              <a:rPr lang="en-US" baseline="30000" dirty="0" smtClean="0"/>
              <a:t>st</a:t>
            </a:r>
            <a:r>
              <a:rPr lang="en-US" dirty="0" smtClean="0"/>
              <a:t> period divider.</a:t>
            </a:r>
          </a:p>
          <a:p>
            <a:pPr marL="118872" indent="0">
              <a:buNone/>
            </a:pPr>
            <a:endParaRPr lang="en-US" dirty="0"/>
          </a:p>
        </p:txBody>
      </p:sp>
    </p:spTree>
    <p:extLst>
      <p:ext uri="{BB962C8B-B14F-4D97-AF65-F5344CB8AC3E}">
        <p14:creationId xmlns:p14="http://schemas.microsoft.com/office/powerpoint/2010/main" val="170790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lstStyle/>
          <a:p>
            <a:r>
              <a:rPr lang="en-US" dirty="0" smtClean="0"/>
              <a:t>1 student handbook for each student.</a:t>
            </a:r>
          </a:p>
          <a:p>
            <a:r>
              <a:rPr lang="en-US" dirty="0" smtClean="0"/>
              <a:t>1 Student Handbook Trivia answer sheet for each student.</a:t>
            </a:r>
          </a:p>
          <a:p>
            <a:pPr marL="118872" indent="0">
              <a:buNone/>
            </a:pPr>
            <a:endParaRPr lang="en-US" dirty="0"/>
          </a:p>
        </p:txBody>
      </p:sp>
    </p:spTree>
    <p:extLst>
      <p:ext uri="{BB962C8B-B14F-4D97-AF65-F5344CB8AC3E}">
        <p14:creationId xmlns:p14="http://schemas.microsoft.com/office/powerpoint/2010/main" val="11544305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normAutofit/>
          </a:bodyPr>
          <a:lstStyle/>
          <a:p>
            <a:r>
              <a:rPr lang="en-US" dirty="0" smtClean="0"/>
              <a:t>One at a time, a question will be displayed.  You’ll have 1 minute to answer and fill in the appropriate answer on your answer sheet.</a:t>
            </a:r>
          </a:p>
          <a:p>
            <a:r>
              <a:rPr lang="en-US" dirty="0" smtClean="0"/>
              <a:t>You may use your handbook and neighbors to find answers, but you’ll only have 1 minute.</a:t>
            </a:r>
          </a:p>
          <a:p>
            <a:r>
              <a:rPr lang="en-US" dirty="0" smtClean="0"/>
              <a:t>Questions will be asked in the order they appear in the handbook.</a:t>
            </a:r>
          </a:p>
          <a:p>
            <a:r>
              <a:rPr lang="en-US" dirty="0" smtClean="0"/>
              <a:t>At the completion of the activity, the answers will be shown to check your accuracy.</a:t>
            </a:r>
          </a:p>
        </p:txBody>
      </p:sp>
    </p:spTree>
    <p:extLst>
      <p:ext uri="{BB962C8B-B14F-4D97-AF65-F5344CB8AC3E}">
        <p14:creationId xmlns:p14="http://schemas.microsoft.com/office/powerpoint/2010/main" val="39405083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marL="118872" indent="0">
              <a:buNone/>
            </a:pPr>
            <a:r>
              <a:rPr lang="en-US" dirty="0" smtClean="0"/>
              <a:t>Your mom decides she’s going to pick you up from school instead of riding the bus.  She should ___________________.</a:t>
            </a:r>
          </a:p>
          <a:p>
            <a:pPr marL="971550" lvl="1" indent="-514350">
              <a:buFont typeface="+mj-lt"/>
              <a:buAutoNum type="alphaUcPeriod"/>
            </a:pPr>
            <a:r>
              <a:rPr lang="en-US" dirty="0" smtClean="0"/>
              <a:t>Text you to tell you she’s picking you up.</a:t>
            </a:r>
          </a:p>
          <a:p>
            <a:pPr marL="971550" lvl="1" indent="-514350">
              <a:buFont typeface="+mj-lt"/>
              <a:buAutoNum type="alphaUcPeriod"/>
            </a:pPr>
            <a:r>
              <a:rPr lang="en-US" dirty="0" smtClean="0"/>
              <a:t>Show up at the end of the day and meet you at the entrance.</a:t>
            </a:r>
          </a:p>
          <a:p>
            <a:pPr marL="971550" lvl="1" indent="-514350">
              <a:buFont typeface="+mj-lt"/>
              <a:buAutoNum type="alphaUcPeriod"/>
            </a:pPr>
            <a:r>
              <a:rPr lang="en-US" dirty="0" smtClean="0"/>
              <a:t>Call the Counseling Office to relay the message.</a:t>
            </a:r>
          </a:p>
          <a:p>
            <a:pPr marL="971550" lvl="1" indent="-514350">
              <a:buFont typeface="+mj-lt"/>
              <a:buAutoNum type="alphaUcPeriod"/>
            </a:pPr>
            <a:r>
              <a:rPr lang="en-US" dirty="0" smtClean="0"/>
              <a:t>Meet you at lunch to tell you she’s picking you up.</a:t>
            </a:r>
            <a:endParaRPr lang="en-US" dirty="0"/>
          </a:p>
        </p:txBody>
      </p:sp>
    </p:spTree>
    <p:extLst>
      <p:ext uri="{BB962C8B-B14F-4D97-AF65-F5344CB8AC3E}">
        <p14:creationId xmlns:p14="http://schemas.microsoft.com/office/powerpoint/2010/main" val="2327896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Which of the following is something you </a:t>
            </a:r>
            <a:r>
              <a:rPr lang="en-US" u="sng" dirty="0" smtClean="0"/>
              <a:t>should</a:t>
            </a:r>
            <a:r>
              <a:rPr lang="en-US" dirty="0" smtClean="0"/>
              <a:t> do when handling your textbooks this year? (List all that apply.)</a:t>
            </a:r>
          </a:p>
          <a:p>
            <a:pPr marL="633222" indent="-514350">
              <a:buFont typeface="+mj-lt"/>
              <a:buAutoNum type="alphaUcPeriod"/>
            </a:pPr>
            <a:r>
              <a:rPr lang="en-US" dirty="0" smtClean="0"/>
              <a:t>Let a friend borrow it if they left theirs at home.</a:t>
            </a:r>
          </a:p>
          <a:p>
            <a:pPr marL="633222" indent="-514350">
              <a:buFont typeface="+mj-lt"/>
              <a:buAutoNum type="alphaUcPeriod"/>
            </a:pPr>
            <a:r>
              <a:rPr lang="en-US" dirty="0" smtClean="0"/>
              <a:t>Cover your book with contact paper to protect it from damage.</a:t>
            </a:r>
          </a:p>
          <a:p>
            <a:pPr marL="633222" indent="-514350">
              <a:buFont typeface="+mj-lt"/>
              <a:buAutoNum type="alphaUcPeriod"/>
            </a:pPr>
            <a:r>
              <a:rPr lang="en-US" dirty="0" smtClean="0"/>
              <a:t>Report a missing book to the main office.</a:t>
            </a:r>
          </a:p>
          <a:p>
            <a:pPr marL="633222" indent="-514350">
              <a:buFont typeface="+mj-lt"/>
              <a:buAutoNum type="alphaUcPeriod"/>
            </a:pPr>
            <a:r>
              <a:rPr lang="en-US" dirty="0" smtClean="0"/>
              <a:t>Erase pencil marks that you find in your book when you check it out.</a:t>
            </a:r>
          </a:p>
          <a:p>
            <a:pPr marL="633222" indent="-514350">
              <a:buFont typeface="+mj-lt"/>
              <a:buAutoNum type="alphaUcPeriod"/>
            </a:pPr>
            <a:endParaRPr lang="en-US" dirty="0" smtClean="0"/>
          </a:p>
          <a:p>
            <a:pPr marL="633222" indent="-514350">
              <a:buFont typeface="+mj-lt"/>
              <a:buAutoNum type="alphaUcPeriod"/>
            </a:pPr>
            <a:endParaRPr lang="en-US" dirty="0" smtClean="0"/>
          </a:p>
          <a:p>
            <a:pPr marL="118872" indent="0">
              <a:buNone/>
            </a:pPr>
            <a:endParaRPr lang="en-US" dirty="0"/>
          </a:p>
        </p:txBody>
      </p:sp>
    </p:spTree>
    <p:extLst>
      <p:ext uri="{BB962C8B-B14F-4D97-AF65-F5344CB8AC3E}">
        <p14:creationId xmlns:p14="http://schemas.microsoft.com/office/powerpoint/2010/main" val="41695474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3</a:t>
            </a:r>
            <a:endParaRPr lang="en-US" dirty="0"/>
          </a:p>
        </p:txBody>
      </p:sp>
      <p:sp>
        <p:nvSpPr>
          <p:cNvPr id="3" name="Content Placeholder 2"/>
          <p:cNvSpPr>
            <a:spLocks noGrp="1"/>
          </p:cNvSpPr>
          <p:nvPr>
            <p:ph idx="1"/>
          </p:nvPr>
        </p:nvSpPr>
        <p:spPr>
          <a:xfrm>
            <a:off x="457200" y="1775191"/>
            <a:ext cx="8229600" cy="1758993"/>
          </a:xfrm>
        </p:spPr>
        <p:txBody>
          <a:bodyPr/>
          <a:lstStyle/>
          <a:p>
            <a:pPr marL="118872" indent="0">
              <a:buNone/>
            </a:pPr>
            <a:r>
              <a:rPr lang="en-US" dirty="0" smtClean="0"/>
              <a:t>Which of the following items are you </a:t>
            </a:r>
            <a:r>
              <a:rPr lang="en-US" u="sng" dirty="0" smtClean="0"/>
              <a:t>allowed</a:t>
            </a:r>
            <a:r>
              <a:rPr lang="en-US" dirty="0" smtClean="0"/>
              <a:t> to use/wear inside the building during school hours (list all that apply):</a:t>
            </a:r>
          </a:p>
          <a:p>
            <a:pPr marL="118872" indent="0">
              <a:buNone/>
            </a:pPr>
            <a:endParaRPr lang="en-US" dirty="0" smtClean="0"/>
          </a:p>
          <a:p>
            <a:pPr marL="633222" indent="-514350">
              <a:buFont typeface="+mj-lt"/>
              <a:buAutoNum type="alphaUcPeriod"/>
            </a:pPr>
            <a:endParaRPr lang="en-US" dirty="0" smtClean="0"/>
          </a:p>
          <a:p>
            <a:pPr marL="118872" indent="0">
              <a:buNone/>
            </a:pPr>
            <a:endParaRPr lang="en-US" dirty="0"/>
          </a:p>
        </p:txBody>
      </p:sp>
      <p:sp>
        <p:nvSpPr>
          <p:cNvPr id="4" name="TextBox 3"/>
          <p:cNvSpPr txBox="1"/>
          <p:nvPr/>
        </p:nvSpPr>
        <p:spPr>
          <a:xfrm>
            <a:off x="457200" y="3350590"/>
            <a:ext cx="8229600" cy="3970318"/>
          </a:xfrm>
          <a:prstGeom prst="rect">
            <a:avLst/>
          </a:prstGeom>
          <a:noFill/>
        </p:spPr>
        <p:txBody>
          <a:bodyPr wrap="square" numCol="2" rtlCol="0">
            <a:spAutoFit/>
          </a:bodyPr>
          <a:lstStyle/>
          <a:p>
            <a:pPr marL="633222" indent="-514350">
              <a:buFont typeface="+mj-lt"/>
              <a:buAutoNum type="alphaUcPeriod"/>
            </a:pPr>
            <a:r>
              <a:rPr lang="en-US" sz="2800" dirty="0" smtClean="0"/>
              <a:t>Cell phones</a:t>
            </a:r>
          </a:p>
          <a:p>
            <a:pPr marL="633222" indent="-514350">
              <a:buFont typeface="+mj-lt"/>
              <a:buAutoNum type="alphaUcPeriod"/>
            </a:pPr>
            <a:r>
              <a:rPr lang="en-US" sz="2800" dirty="0" smtClean="0"/>
              <a:t>Gum</a:t>
            </a:r>
          </a:p>
          <a:p>
            <a:pPr marL="633222" indent="-514350">
              <a:buFont typeface="+mj-lt"/>
              <a:buAutoNum type="alphaUcPeriod"/>
            </a:pPr>
            <a:r>
              <a:rPr lang="en-US" sz="2800" dirty="0" smtClean="0"/>
              <a:t>iPods</a:t>
            </a:r>
          </a:p>
          <a:p>
            <a:pPr marL="633222" indent="-514350">
              <a:buFont typeface="+mj-lt"/>
              <a:buAutoNum type="alphaUcPeriod"/>
            </a:pPr>
            <a:r>
              <a:rPr lang="en-US" sz="2800" dirty="0" smtClean="0"/>
              <a:t>Binders</a:t>
            </a:r>
          </a:p>
          <a:p>
            <a:pPr marL="633222" indent="-514350">
              <a:buFont typeface="+mj-lt"/>
              <a:buAutoNum type="alphaUcPeriod"/>
            </a:pPr>
            <a:r>
              <a:rPr lang="en-US" sz="2800" dirty="0" smtClean="0"/>
              <a:t>Video game players</a:t>
            </a:r>
          </a:p>
          <a:p>
            <a:pPr marL="633222" indent="-514350">
              <a:buFont typeface="+mj-lt"/>
              <a:buAutoNum type="alphaUcPeriod"/>
            </a:pPr>
            <a:r>
              <a:rPr lang="en-US" sz="2800" dirty="0" smtClean="0"/>
              <a:t>Calculators</a:t>
            </a:r>
          </a:p>
          <a:p>
            <a:pPr marL="633222" indent="-514350">
              <a:buFont typeface="+mj-lt"/>
              <a:buAutoNum type="alphaUcPeriod"/>
            </a:pPr>
            <a:r>
              <a:rPr lang="en-US" sz="2800" dirty="0" smtClean="0"/>
              <a:t>Shirts that show stomach or chest</a:t>
            </a:r>
          </a:p>
          <a:p>
            <a:pPr marL="118872"/>
            <a:endParaRPr lang="en-US" sz="2800" dirty="0" smtClean="0"/>
          </a:p>
          <a:p>
            <a:pPr marL="633222" indent="-514350">
              <a:buFont typeface="+mj-lt"/>
              <a:buAutoNum type="alphaUcPeriod"/>
            </a:pPr>
            <a:r>
              <a:rPr lang="en-US" sz="2800" dirty="0" smtClean="0"/>
              <a:t>Hats</a:t>
            </a:r>
          </a:p>
          <a:p>
            <a:pPr marL="633222" indent="-514350">
              <a:buFont typeface="+mj-lt"/>
              <a:buAutoNum type="alphaUcPeriod"/>
            </a:pPr>
            <a:r>
              <a:rPr lang="en-US" sz="2800" dirty="0" smtClean="0"/>
              <a:t>Bandanas</a:t>
            </a:r>
          </a:p>
          <a:p>
            <a:pPr marL="633222" indent="-514350">
              <a:buFont typeface="+mj-lt"/>
              <a:buAutoNum type="alphaUcPeriod"/>
            </a:pPr>
            <a:r>
              <a:rPr lang="en-US" sz="2800" dirty="0" smtClean="0"/>
              <a:t>Tank Tops with straps 2-fingers wide</a:t>
            </a:r>
          </a:p>
          <a:p>
            <a:pPr marL="633222" indent="-514350">
              <a:buFont typeface="+mj-lt"/>
              <a:buAutoNum type="alphaUcPeriod"/>
            </a:pPr>
            <a:r>
              <a:rPr lang="en-US" sz="2800" dirty="0" smtClean="0"/>
              <a:t>Skirts that reach the fingertips</a:t>
            </a:r>
          </a:p>
          <a:p>
            <a:endParaRPr lang="en-US" sz="2400" dirty="0"/>
          </a:p>
        </p:txBody>
      </p:sp>
    </p:spTree>
    <p:extLst>
      <p:ext uri="{BB962C8B-B14F-4D97-AF65-F5344CB8AC3E}">
        <p14:creationId xmlns:p14="http://schemas.microsoft.com/office/powerpoint/2010/main" val="26147176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pPr marL="118872" indent="0">
              <a:buNone/>
            </a:pPr>
            <a:r>
              <a:rPr lang="en-US" dirty="0" smtClean="0"/>
              <a:t>When you’re going to be absent or are leaving school early for an appointment, when is the best time to bring your written note to the Attendance Office?</a:t>
            </a:r>
          </a:p>
          <a:p>
            <a:pPr marL="633222" indent="-514350">
              <a:buFont typeface="+mj-lt"/>
              <a:buAutoNum type="alphaUcPeriod"/>
            </a:pPr>
            <a:r>
              <a:rPr lang="en-US" dirty="0" smtClean="0"/>
              <a:t>During Hawk Time</a:t>
            </a:r>
          </a:p>
          <a:p>
            <a:pPr marL="633222" indent="-514350">
              <a:buFont typeface="+mj-lt"/>
              <a:buAutoNum type="alphaUcPeriod"/>
            </a:pPr>
            <a:r>
              <a:rPr lang="en-US" dirty="0" smtClean="0"/>
              <a:t>Before School</a:t>
            </a:r>
          </a:p>
          <a:p>
            <a:pPr marL="633222" indent="-514350">
              <a:buFont typeface="+mj-lt"/>
              <a:buAutoNum type="alphaUcPeriod"/>
            </a:pPr>
            <a:r>
              <a:rPr lang="en-US" dirty="0" smtClean="0"/>
              <a:t>During Lunch</a:t>
            </a:r>
          </a:p>
          <a:p>
            <a:pPr marL="633222" indent="-514350">
              <a:buFont typeface="+mj-lt"/>
              <a:buAutoNum type="alphaUcPeriod"/>
            </a:pPr>
            <a:r>
              <a:rPr lang="en-US" dirty="0" smtClean="0"/>
              <a:t>After School</a:t>
            </a:r>
          </a:p>
          <a:p>
            <a:pPr marL="633222" indent="-514350">
              <a:buFont typeface="+mj-lt"/>
              <a:buAutoNum type="alphaUcPeriod"/>
            </a:pPr>
            <a:r>
              <a:rPr lang="en-US" dirty="0" smtClean="0"/>
              <a:t>During 1</a:t>
            </a:r>
            <a:r>
              <a:rPr lang="en-US" baseline="30000" dirty="0" smtClean="0"/>
              <a:t>st</a:t>
            </a:r>
            <a:r>
              <a:rPr lang="en-US" dirty="0" smtClean="0"/>
              <a:t> Period</a:t>
            </a:r>
            <a:endParaRPr lang="en-US" dirty="0"/>
          </a:p>
        </p:txBody>
      </p:sp>
    </p:spTree>
    <p:extLst>
      <p:ext uri="{BB962C8B-B14F-4D97-AF65-F5344CB8AC3E}">
        <p14:creationId xmlns:p14="http://schemas.microsoft.com/office/powerpoint/2010/main" val="11521086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pPr marL="118872" indent="0">
              <a:buNone/>
            </a:pPr>
            <a:r>
              <a:rPr lang="en-US" dirty="0" smtClean="0"/>
              <a:t>What should you do if you feel sick during school?</a:t>
            </a:r>
          </a:p>
          <a:p>
            <a:pPr marL="633222" indent="-514350">
              <a:buFont typeface="+mj-lt"/>
              <a:buAutoNum type="alphaUcPeriod"/>
            </a:pPr>
            <a:r>
              <a:rPr lang="en-US" dirty="0" smtClean="0"/>
              <a:t>As your teacher for a pass to go to the Main Office</a:t>
            </a:r>
          </a:p>
          <a:p>
            <a:pPr marL="633222" indent="-514350">
              <a:buFont typeface="+mj-lt"/>
              <a:buAutoNum type="alphaUcPeriod"/>
            </a:pPr>
            <a:r>
              <a:rPr lang="en-US" dirty="0" smtClean="0"/>
              <a:t>Ask your teacher for a pass to go to the restroom</a:t>
            </a:r>
          </a:p>
          <a:p>
            <a:pPr marL="633222" indent="-514350">
              <a:buFont typeface="+mj-lt"/>
              <a:buAutoNum type="alphaUcPeriod"/>
            </a:pPr>
            <a:r>
              <a:rPr lang="en-US" dirty="0" smtClean="0"/>
              <a:t>Text your parents that you’re feeling sick</a:t>
            </a:r>
          </a:p>
          <a:p>
            <a:pPr marL="633222" indent="-514350">
              <a:buFont typeface="+mj-lt"/>
              <a:buAutoNum type="alphaUcPeriod"/>
            </a:pPr>
            <a:r>
              <a:rPr lang="en-US" dirty="0" smtClean="0"/>
              <a:t>Wait until you get home to see if you feel better</a:t>
            </a:r>
            <a:endParaRPr lang="en-US" dirty="0"/>
          </a:p>
        </p:txBody>
      </p:sp>
    </p:spTree>
    <p:extLst>
      <p:ext uri="{BB962C8B-B14F-4D97-AF65-F5344CB8AC3E}">
        <p14:creationId xmlns:p14="http://schemas.microsoft.com/office/powerpoint/2010/main" val="9993499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5854</TotalTime>
  <Words>1401</Words>
  <Application>Microsoft Macintosh PowerPoint</Application>
  <PresentationFormat>On-screen Show (4:3)</PresentationFormat>
  <Paragraphs>165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Hazelbrook Handbook Trivia</vt:lpstr>
      <vt:lpstr>Goal</vt:lpstr>
      <vt:lpstr>Materials</vt:lpstr>
      <vt:lpstr>Instructions</vt:lpstr>
      <vt:lpstr>Question 1</vt:lpstr>
      <vt:lpstr>Question 2</vt:lpstr>
      <vt:lpstr>Question 3</vt:lpstr>
      <vt:lpstr>Question 4</vt:lpstr>
      <vt:lpstr>Question 5</vt:lpstr>
      <vt:lpstr>Question 6</vt:lpstr>
      <vt:lpstr>Question 7</vt:lpstr>
      <vt:lpstr>Question 8</vt:lpstr>
      <vt:lpstr>Question 9</vt:lpstr>
      <vt:lpstr>Question 10</vt:lpstr>
      <vt:lpstr>Check Your Answers</vt:lpstr>
      <vt:lpstr>Question 1 (page 4)</vt:lpstr>
      <vt:lpstr>Question 2 (page 5)</vt:lpstr>
      <vt:lpstr>Question 3 (page 6)</vt:lpstr>
      <vt:lpstr>Question 4 (page 7)</vt:lpstr>
      <vt:lpstr>Question 5 (page 8)</vt:lpstr>
      <vt:lpstr>Question 6 (page 9)</vt:lpstr>
      <vt:lpstr>Question 7 (page 10)</vt:lpstr>
      <vt:lpstr>Question 8 (page 10)</vt:lpstr>
      <vt:lpstr>Question 9 (page 12)</vt:lpstr>
      <vt:lpstr>Question 10 (page 15)</vt:lpstr>
      <vt:lpstr>Answer Sheets</vt:lpstr>
      <vt:lpstr>Binders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Hazelbrook Handbook Trivia</dc:title>
  <dc:creator>Tim Gross</dc:creator>
  <cp:lastModifiedBy>Teacher</cp:lastModifiedBy>
  <cp:revision>22</cp:revision>
  <dcterms:created xsi:type="dcterms:W3CDTF">2015-09-09T22:13:19Z</dcterms:created>
  <dcterms:modified xsi:type="dcterms:W3CDTF">2015-09-17T16:21:51Z</dcterms:modified>
</cp:coreProperties>
</file>