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66" r:id="rId4"/>
    <p:sldId id="264" r:id="rId5"/>
    <p:sldId id="259" r:id="rId6"/>
    <p:sldId id="260" r:id="rId7"/>
    <p:sldId id="261"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9" autoAdjust="0"/>
    <p:restoredTop sz="67647" autoAdjust="0"/>
  </p:normalViewPr>
  <p:slideViewPr>
    <p:cSldViewPr snapToGrid="0" snapToObjects="1">
      <p:cViewPr varScale="1">
        <p:scale>
          <a:sx n="58" d="100"/>
          <a:sy n="58" d="100"/>
        </p:scale>
        <p:origin x="-206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5CC809-3336-4E2F-B8C3-397F2CBE87AF}" type="datetimeFigureOut">
              <a:rPr lang="en-US" smtClean="0"/>
              <a:pPr/>
              <a:t>2/12/15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69D805-55BA-4662-926A-A072F14AFA7E}" type="slidenum">
              <a:rPr lang="en-US" smtClean="0"/>
              <a:pPr/>
              <a:t>‹#›</a:t>
            </a:fld>
            <a:endParaRPr lang="en-US"/>
          </a:p>
        </p:txBody>
      </p:sp>
    </p:spTree>
    <p:extLst>
      <p:ext uri="{BB962C8B-B14F-4D97-AF65-F5344CB8AC3E}">
        <p14:creationId xmlns:p14="http://schemas.microsoft.com/office/powerpoint/2010/main" val="617013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69D805-55BA-4662-926A-A072F14AFA7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69D805-55BA-4662-926A-A072F14AFA7E}"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69D805-55BA-4662-926A-A072F14AFA7E}"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Typical responses may include feeling sad/rejected, conflict</a:t>
            </a:r>
            <a:r>
              <a:rPr lang="en-US" baseline="0" dirty="0" smtClean="0"/>
              <a:t> continues or gets worse, fighting/violence, people get hurt</a:t>
            </a:r>
            <a:endParaRPr lang="en-US" dirty="0"/>
          </a:p>
        </p:txBody>
      </p:sp>
      <p:sp>
        <p:nvSpPr>
          <p:cNvPr id="4" name="Slide Number Placeholder 3"/>
          <p:cNvSpPr>
            <a:spLocks noGrp="1"/>
          </p:cNvSpPr>
          <p:nvPr>
            <p:ph type="sldNum" sz="quarter" idx="10"/>
          </p:nvPr>
        </p:nvSpPr>
        <p:spPr/>
        <p:txBody>
          <a:bodyPr/>
          <a:lstStyle/>
          <a:p>
            <a:fld id="{F069D805-55BA-4662-926A-A072F14AFA7E}"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should write down positive ways of handling their conflicts and positive outcomes on a piece of paper that you will collect and turn in for points***</a:t>
            </a:r>
          </a:p>
          <a:p>
            <a:endParaRPr lang="en-US" dirty="0" smtClean="0"/>
          </a:p>
          <a:p>
            <a:r>
              <a:rPr lang="en-US" dirty="0" smtClean="0"/>
              <a:t>Typical responses</a:t>
            </a:r>
            <a:r>
              <a:rPr lang="en-US" baseline="0" dirty="0" smtClean="0"/>
              <a:t> to ways of handling conflict are listening, talking, staying calm, cooperating and sharing are all positive ways of handling conflicts.</a:t>
            </a:r>
            <a:br>
              <a:rPr lang="en-US" baseline="0" dirty="0" smtClean="0"/>
            </a:br>
            <a:endParaRPr lang="en-US" baseline="0" dirty="0" smtClean="0"/>
          </a:p>
          <a:p>
            <a:r>
              <a:rPr lang="en-US" baseline="0" dirty="0" smtClean="0"/>
              <a:t>Typical responses to outcomes include becoming better friends, feeling respected, all ideas are understood, good solutions are a possibility.</a:t>
            </a:r>
            <a:endParaRPr lang="en-US" dirty="0"/>
          </a:p>
        </p:txBody>
      </p:sp>
      <p:sp>
        <p:nvSpPr>
          <p:cNvPr id="4" name="Slide Number Placeholder 3"/>
          <p:cNvSpPr>
            <a:spLocks noGrp="1"/>
          </p:cNvSpPr>
          <p:nvPr>
            <p:ph type="sldNum" sz="quarter" idx="10"/>
          </p:nvPr>
        </p:nvSpPr>
        <p:spPr/>
        <p:txBody>
          <a:bodyPr/>
          <a:lstStyle/>
          <a:p>
            <a:fld id="{F069D805-55BA-4662-926A-A072F14AFA7E}"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69D805-55BA-4662-926A-A072F14AFA7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2/12/15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7" name="Picture 6" descr="overlay-ruleShadow.png"/>
          <p:cNvPicPr>
            <a:picLocks noChangeAspect="1"/>
          </p:cNvPicPr>
          <p:nvPr/>
        </p:nvPicPr>
        <p:blipFill>
          <a:blip r:embed="rId3" cstate="print"/>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cstate="print"/>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2/12/15</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pPr/>
              <a:t>2/12/15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pPr/>
              <a:t>2/12/15</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cstate="print"/>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cstate="print"/>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2/12/15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cstate="print"/>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2/12/15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10" name="Picture 9" descr="overlay-ruleShadow.png"/>
          <p:cNvPicPr>
            <a:picLocks noChangeAspect="1"/>
          </p:cNvPicPr>
          <p:nvPr/>
        </p:nvPicPr>
        <p:blipFill>
          <a:blip r:embed="rId3" cstate="print"/>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cstate="print"/>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cstate="print"/>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2/12/15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2/12/15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7" name="Picture 6" descr="overlay-ruleShadow.png"/>
          <p:cNvPicPr>
            <a:picLocks noChangeAspect="1"/>
          </p:cNvPicPr>
          <p:nvPr/>
        </p:nvPicPr>
        <p:blipFill>
          <a:blip r:embed="rId3" cstate="print"/>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cstate="print"/>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cstate="print"/>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pPr/>
              <a:t>2/12/15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cstate="print"/>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cstate="print"/>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pPr/>
              <a:t>2/12/15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cstate="print"/>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cstate="print"/>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pPr/>
              <a:t>2/12/15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cstate="print"/>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pPr/>
              <a:t>2/12/15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pPr/>
              <a:t>‹#›</a:t>
            </a:fld>
            <a:endParaRPr lang="en-US"/>
          </a:p>
        </p:txBody>
      </p:sp>
      <p:pic>
        <p:nvPicPr>
          <p:cNvPr id="10" name="Picture 9" descr="Overlay-FullBackground.jpg"/>
          <p:cNvPicPr>
            <a:picLocks noChangeAspect="1"/>
          </p:cNvPicPr>
          <p:nvPr/>
        </p:nvPicPr>
        <p:blipFill>
          <a:blip r:embed="rId3" cstate="print"/>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cstate="print"/>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pPr/>
              <a:t>2/12/15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cstate="print"/>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2/12/15</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pPr/>
              <a:t>‹#›</a:t>
            </a:fld>
            <a:endParaRPr lang="en-US"/>
          </a:p>
        </p:txBody>
      </p:sp>
      <p:pic>
        <p:nvPicPr>
          <p:cNvPr id="10" name="Picture 9" descr="overlay-ruleShadow.png"/>
          <p:cNvPicPr>
            <a:picLocks noChangeAspect="1"/>
          </p:cNvPicPr>
          <p:nvPr/>
        </p:nvPicPr>
        <p:blipFill>
          <a:blip r:embed="rId3" cstate="print"/>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pPr/>
              <a:t>2/12/15</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 y="1183434"/>
            <a:ext cx="8702040" cy="1470025"/>
          </a:xfrm>
        </p:spPr>
        <p:txBody>
          <a:bodyPr/>
          <a:lstStyle/>
          <a:p>
            <a:r>
              <a:rPr lang="en-US" dirty="0" smtClean="0"/>
              <a:t>Conflict</a:t>
            </a:r>
            <a:br>
              <a:rPr lang="en-US" dirty="0" smtClean="0"/>
            </a:br>
            <a:r>
              <a:rPr lang="en-US" dirty="0" smtClean="0"/>
              <a:t> </a:t>
            </a:r>
            <a:r>
              <a:rPr lang="en-US" sz="2200" dirty="0" smtClean="0">
                <a:solidFill>
                  <a:schemeClr val="tx1">
                    <a:lumMod val="65000"/>
                  </a:schemeClr>
                </a:solidFill>
              </a:rPr>
              <a:t>Something Destructive and Scary? A Chance to Learn, Grow &amp; Create? A Little Bit of Both? Let’s find out!</a:t>
            </a:r>
            <a:endParaRPr lang="en-US" sz="2200" dirty="0">
              <a:solidFill>
                <a:schemeClr val="tx1">
                  <a:lumMod val="65000"/>
                </a:schemeClr>
              </a:solidFill>
            </a:endParaRPr>
          </a:p>
        </p:txBody>
      </p:sp>
      <p:sp>
        <p:nvSpPr>
          <p:cNvPr id="3" name="Subtitle 2"/>
          <p:cNvSpPr>
            <a:spLocks noGrp="1"/>
          </p:cNvSpPr>
          <p:nvPr>
            <p:ph type="subTitle" idx="1"/>
          </p:nvPr>
        </p:nvSpPr>
        <p:spPr/>
        <p:txBody>
          <a:bodyPr>
            <a:normAutofit/>
          </a:bodyPr>
          <a:lstStyle/>
          <a:p>
            <a:endParaRPr lang="en-US" sz="4500" dirty="0" smtClean="0"/>
          </a:p>
          <a:p>
            <a:r>
              <a:rPr lang="en-US" sz="4500" dirty="0" smtClean="0"/>
              <a:t>Winter 2015</a:t>
            </a:r>
            <a:endParaRPr lang="en-US" sz="4500" dirty="0"/>
          </a:p>
        </p:txBody>
      </p:sp>
    </p:spTree>
    <p:extLst>
      <p:ext uri="{BB962C8B-B14F-4D97-AF65-F5344CB8AC3E}">
        <p14:creationId xmlns:p14="http://schemas.microsoft.com/office/powerpoint/2010/main" val="23804133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Your Pride Points!</a:t>
            </a:r>
            <a:endParaRPr lang="en-US" dirty="0"/>
          </a:p>
        </p:txBody>
      </p:sp>
      <p:sp>
        <p:nvSpPr>
          <p:cNvPr id="3" name="Content Placeholder 2"/>
          <p:cNvSpPr>
            <a:spLocks noGrp="1"/>
          </p:cNvSpPr>
          <p:nvPr>
            <p:ph idx="1"/>
          </p:nvPr>
        </p:nvSpPr>
        <p:spPr/>
        <p:txBody>
          <a:bodyPr/>
          <a:lstStyle/>
          <a:p>
            <a:r>
              <a:rPr lang="en-US" dirty="0" smtClean="0"/>
              <a:t>Practice what you know; use the ideas that you shared during this lesson to solve your own conflicts.</a:t>
            </a:r>
          </a:p>
          <a:p>
            <a:r>
              <a:rPr lang="en-US" dirty="0" smtClean="0"/>
              <a:t>Turn in your class list of positive ways to handle conflict and positive outcomes to Ms. Romero in the counseling Office.</a:t>
            </a:r>
          </a:p>
          <a:p>
            <a:r>
              <a:rPr lang="en-US" u="sng" dirty="0" smtClean="0"/>
              <a:t>The responses that are gathered will be displayed for the whole school to see during lunches to help remind everyone how to solve conflicts in positive ways to get positive outcomes.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Think About It…</a:t>
            </a:r>
            <a:endParaRPr lang="en-US" dirty="0"/>
          </a:p>
        </p:txBody>
      </p:sp>
      <p:sp>
        <p:nvSpPr>
          <p:cNvPr id="6" name="Content Placeholder 5"/>
          <p:cNvSpPr>
            <a:spLocks noGrp="1"/>
          </p:cNvSpPr>
          <p:nvPr>
            <p:ph sz="half" idx="2"/>
          </p:nvPr>
        </p:nvSpPr>
        <p:spPr>
          <a:xfrm>
            <a:off x="0" y="1623060"/>
            <a:ext cx="9144000" cy="5234940"/>
          </a:xfrm>
        </p:spPr>
        <p:txBody>
          <a:bodyPr>
            <a:normAutofit lnSpcReduction="10000"/>
          </a:bodyPr>
          <a:lstStyle/>
          <a:p>
            <a:pPr>
              <a:spcBef>
                <a:spcPts val="600"/>
              </a:spcBef>
            </a:pPr>
            <a:r>
              <a:rPr lang="en-US" sz="2800" dirty="0" smtClean="0"/>
              <a:t>Everyone please think about what comes to your mind when you hear the word: 	                 	</a:t>
            </a:r>
          </a:p>
          <a:p>
            <a:pPr>
              <a:spcBef>
                <a:spcPts val="600"/>
              </a:spcBef>
              <a:buNone/>
            </a:pPr>
            <a:r>
              <a:rPr lang="en-US" sz="2800" dirty="0" smtClean="0"/>
              <a:t>				</a:t>
            </a:r>
            <a:r>
              <a:rPr lang="en-US" sz="3600" b="1" dirty="0" smtClean="0"/>
              <a:t>CONFLICT</a:t>
            </a:r>
            <a:endParaRPr lang="en-US" sz="2800" dirty="0" smtClean="0"/>
          </a:p>
          <a:p>
            <a:pPr>
              <a:spcBef>
                <a:spcPts val="600"/>
              </a:spcBef>
            </a:pPr>
            <a:r>
              <a:rPr lang="en-US" sz="2800" dirty="0" smtClean="0"/>
              <a:t>Responses?</a:t>
            </a:r>
            <a:br>
              <a:rPr lang="en-US" sz="2800" dirty="0" smtClean="0"/>
            </a:br>
            <a:endParaRPr lang="en-US" sz="2800" dirty="0" smtClean="0"/>
          </a:p>
          <a:p>
            <a:pPr>
              <a:spcBef>
                <a:spcPts val="600"/>
              </a:spcBef>
            </a:pPr>
            <a:r>
              <a:rPr lang="en-US" sz="2800" dirty="0" smtClean="0"/>
              <a:t>Examples:</a:t>
            </a:r>
            <a:br>
              <a:rPr lang="en-US" sz="2800" dirty="0" smtClean="0"/>
            </a:br>
            <a:r>
              <a:rPr lang="en-US" sz="2800" dirty="0" smtClean="0"/>
              <a:t>-I had a </a:t>
            </a:r>
            <a:r>
              <a:rPr lang="en-US" sz="2800" b="1" dirty="0" smtClean="0"/>
              <a:t>conflict </a:t>
            </a:r>
            <a:r>
              <a:rPr lang="en-US" sz="2800" dirty="0" smtClean="0"/>
              <a:t>with my locker partner because they are so messy and I like things to be neat.</a:t>
            </a:r>
            <a:br>
              <a:rPr lang="en-US" sz="2800" dirty="0" smtClean="0"/>
            </a:br>
            <a:r>
              <a:rPr lang="en-US" sz="2800" dirty="0" smtClean="0"/>
              <a:t/>
            </a:r>
            <a:br>
              <a:rPr lang="en-US" sz="2800" dirty="0" smtClean="0"/>
            </a:br>
            <a:r>
              <a:rPr lang="en-US" sz="2800" dirty="0" smtClean="0"/>
              <a:t>-I have </a:t>
            </a:r>
            <a:r>
              <a:rPr lang="en-US" sz="2800" b="1" dirty="0" smtClean="0"/>
              <a:t>conflicts</a:t>
            </a:r>
            <a:r>
              <a:rPr lang="en-US" sz="2800" dirty="0" smtClean="0"/>
              <a:t> with my friends because I like </a:t>
            </a:r>
            <a:r>
              <a:rPr lang="en-US" sz="2800" dirty="0" err="1" smtClean="0"/>
              <a:t>Takis</a:t>
            </a:r>
            <a:r>
              <a:rPr lang="en-US" sz="2800" dirty="0" smtClean="0"/>
              <a:t> but they think Fritos are better.</a:t>
            </a:r>
            <a:br>
              <a:rPr lang="en-US" sz="2800" dirty="0" smtClean="0"/>
            </a:br>
            <a:endParaRPr lang="en-US" sz="2800" dirty="0" smtClean="0"/>
          </a:p>
        </p:txBody>
      </p:sp>
    </p:spTree>
    <p:extLst>
      <p:ext uri="{BB962C8B-B14F-4D97-AF65-F5344CB8AC3E}">
        <p14:creationId xmlns:p14="http://schemas.microsoft.com/office/powerpoint/2010/main" val="10436501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Conflict</a:t>
            </a:r>
            <a:endParaRPr lang="en-US" dirty="0"/>
          </a:p>
        </p:txBody>
      </p:sp>
      <p:sp>
        <p:nvSpPr>
          <p:cNvPr id="4" name="Content Placeholder 3"/>
          <p:cNvSpPr>
            <a:spLocks noGrp="1"/>
          </p:cNvSpPr>
          <p:nvPr>
            <p:ph sz="half" idx="2"/>
          </p:nvPr>
        </p:nvSpPr>
        <p:spPr>
          <a:xfrm>
            <a:off x="779463" y="2011680"/>
            <a:ext cx="7583488" cy="4457700"/>
          </a:xfrm>
        </p:spPr>
        <p:txBody>
          <a:bodyPr>
            <a:normAutofit fontScale="85000" lnSpcReduction="20000"/>
          </a:bodyPr>
          <a:lstStyle/>
          <a:p>
            <a:r>
              <a:rPr lang="en-US" sz="2800" dirty="0" smtClean="0"/>
              <a:t>a struggle for power, property, etc.</a:t>
            </a:r>
          </a:p>
          <a:p>
            <a:r>
              <a:rPr lang="en-US" sz="2800" dirty="0" smtClean="0"/>
              <a:t> strong disagreement between people, groups, etc., that results in often angry argument</a:t>
            </a:r>
          </a:p>
          <a:p>
            <a:r>
              <a:rPr lang="en-US" sz="2800" dirty="0" smtClean="0"/>
              <a:t> a difference that prevents agreement</a:t>
            </a:r>
            <a:br>
              <a:rPr lang="en-US" sz="2800" dirty="0" smtClean="0"/>
            </a:br>
            <a:endParaRPr lang="en-US" sz="2800" dirty="0" smtClean="0"/>
          </a:p>
          <a:p>
            <a:r>
              <a:rPr lang="en-US" sz="2800" b="1" dirty="0" smtClean="0"/>
              <a:t>Examples again:</a:t>
            </a:r>
          </a:p>
          <a:p>
            <a:pPr>
              <a:buNone/>
            </a:pPr>
            <a:r>
              <a:rPr lang="en-US" sz="2800" dirty="0" smtClean="0"/>
              <a:t>	-I had a </a:t>
            </a:r>
            <a:r>
              <a:rPr lang="en-US" sz="2800" b="1" dirty="0" smtClean="0"/>
              <a:t>conflict </a:t>
            </a:r>
            <a:r>
              <a:rPr lang="en-US" sz="2800" dirty="0" smtClean="0"/>
              <a:t>with my locker partner because they are so messy and I like things to be neat.</a:t>
            </a:r>
            <a:br>
              <a:rPr lang="en-US" sz="2800" dirty="0" smtClean="0"/>
            </a:br>
            <a:r>
              <a:rPr lang="en-US" sz="2800" dirty="0" smtClean="0"/>
              <a:t/>
            </a:r>
            <a:br>
              <a:rPr lang="en-US" sz="2800" dirty="0" smtClean="0"/>
            </a:br>
            <a:r>
              <a:rPr lang="en-US" sz="2800" dirty="0" smtClean="0"/>
              <a:t>-I have </a:t>
            </a:r>
            <a:r>
              <a:rPr lang="en-US" sz="2800" b="1" dirty="0" smtClean="0"/>
              <a:t>conflicts</a:t>
            </a:r>
            <a:r>
              <a:rPr lang="en-US" sz="2800" dirty="0" smtClean="0"/>
              <a:t> with my friends because I like </a:t>
            </a:r>
            <a:r>
              <a:rPr lang="en-US" sz="2800" dirty="0" err="1" smtClean="0"/>
              <a:t>Takis</a:t>
            </a:r>
            <a:r>
              <a:rPr lang="en-US" sz="2800" dirty="0" smtClean="0"/>
              <a:t> but they think Fritos are better.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Point</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purpose of the activities that you will be doing during this Hawk Time lesson: </a:t>
            </a:r>
            <a:br>
              <a:rPr lang="en-US" sz="2800" dirty="0" smtClean="0"/>
            </a:br>
            <a:endParaRPr lang="en-US" sz="2800" dirty="0" smtClean="0"/>
          </a:p>
          <a:p>
            <a:pPr lvl="1"/>
            <a:r>
              <a:rPr lang="en-US" sz="2600" dirty="0" smtClean="0"/>
              <a:t>To realize that conflict is a part of everyday life</a:t>
            </a:r>
            <a:br>
              <a:rPr lang="en-US" sz="2600" dirty="0" smtClean="0"/>
            </a:br>
            <a:r>
              <a:rPr lang="en-US" sz="2600" dirty="0" smtClean="0"/>
              <a:t> </a:t>
            </a:r>
          </a:p>
          <a:p>
            <a:pPr lvl="1"/>
            <a:r>
              <a:rPr lang="en-US" sz="2600" dirty="0" smtClean="0"/>
              <a:t>There are </a:t>
            </a:r>
            <a:r>
              <a:rPr lang="en-US" sz="2600" u="sng" dirty="0" smtClean="0"/>
              <a:t>positive and negative ways</a:t>
            </a:r>
            <a:r>
              <a:rPr lang="en-US" sz="2600" dirty="0" smtClean="0"/>
              <a:t> of handling conflicts.</a:t>
            </a:r>
            <a:br>
              <a:rPr lang="en-US" sz="2600" dirty="0" smtClean="0"/>
            </a:br>
            <a:endParaRPr lang="en-US" sz="2600" dirty="0" smtClean="0"/>
          </a:p>
          <a:p>
            <a:pPr lvl="1"/>
            <a:r>
              <a:rPr lang="en-US" sz="2600" dirty="0" smtClean="0"/>
              <a:t>There are </a:t>
            </a:r>
            <a:r>
              <a:rPr lang="en-US" sz="2600" u="sng" dirty="0" smtClean="0"/>
              <a:t>positive and negative outcomes</a:t>
            </a:r>
            <a:r>
              <a:rPr lang="en-US" sz="2600" dirty="0" smtClean="0"/>
              <a:t> to how you handle conflict</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Groups…</a:t>
            </a:r>
            <a:endParaRPr lang="en-US" dirty="0"/>
          </a:p>
        </p:txBody>
      </p:sp>
      <p:sp>
        <p:nvSpPr>
          <p:cNvPr id="10" name="Content Placeholder 9"/>
          <p:cNvSpPr>
            <a:spLocks noGrp="1"/>
          </p:cNvSpPr>
          <p:nvPr>
            <p:ph sz="half" idx="2"/>
          </p:nvPr>
        </p:nvSpPr>
        <p:spPr>
          <a:xfrm>
            <a:off x="370114" y="1345920"/>
            <a:ext cx="8382000" cy="5229051"/>
          </a:xfrm>
        </p:spPr>
        <p:txBody>
          <a:bodyPr>
            <a:noAutofit/>
          </a:bodyPr>
          <a:lstStyle/>
          <a:p>
            <a:r>
              <a:rPr lang="en-US" sz="2800" b="1" u="sng" dirty="0" smtClean="0"/>
              <a:t>I will put you into groups </a:t>
            </a:r>
          </a:p>
          <a:p>
            <a:pPr lvl="1"/>
            <a:r>
              <a:rPr lang="en-US" sz="2600" dirty="0" smtClean="0"/>
              <a:t>Read the heading on your assigned topic</a:t>
            </a:r>
          </a:p>
          <a:p>
            <a:pPr lvl="1"/>
            <a:r>
              <a:rPr lang="en-US" sz="2600" dirty="0" smtClean="0"/>
              <a:t>Discuss and write down what types of conflicts might happen</a:t>
            </a:r>
          </a:p>
          <a:p>
            <a:pPr lvl="1"/>
            <a:r>
              <a:rPr lang="en-US" sz="2600" u="sng" dirty="0" smtClean="0"/>
              <a:t>Group conflicts</a:t>
            </a:r>
            <a:r>
              <a:rPr lang="en-US" sz="2600" dirty="0" smtClean="0"/>
              <a:t/>
            </a:r>
            <a:br>
              <a:rPr lang="en-US" sz="2600" dirty="0" smtClean="0"/>
            </a:br>
            <a:r>
              <a:rPr lang="en-US" sz="2600" dirty="0" smtClean="0"/>
              <a:t>1: Conflicts in the cafeteria</a:t>
            </a:r>
            <a:br>
              <a:rPr lang="en-US" sz="2600" dirty="0" smtClean="0"/>
            </a:br>
            <a:r>
              <a:rPr lang="en-US" sz="2600" dirty="0" smtClean="0"/>
              <a:t>2: Conflicts outside during lunch</a:t>
            </a:r>
            <a:br>
              <a:rPr lang="en-US" sz="2600" dirty="0" smtClean="0"/>
            </a:br>
            <a:r>
              <a:rPr lang="en-US" sz="2600" dirty="0" smtClean="0"/>
              <a:t>3: Conflicts in the classroom</a:t>
            </a:r>
            <a:br>
              <a:rPr lang="en-US" sz="2600" dirty="0" smtClean="0"/>
            </a:br>
            <a:r>
              <a:rPr lang="en-US" sz="2600" dirty="0" smtClean="0"/>
              <a:t>4: Conflicts with family (</a:t>
            </a:r>
            <a:r>
              <a:rPr lang="en-US" sz="2600" smtClean="0"/>
              <a:t>siblings, cousins</a:t>
            </a:r>
            <a:r>
              <a:rPr lang="en-US" sz="2600" dirty="0" smtClean="0"/>
              <a:t>, parents)</a:t>
            </a:r>
            <a:br>
              <a:rPr lang="en-US" sz="2600" dirty="0" smtClean="0"/>
            </a:br>
            <a:r>
              <a:rPr lang="en-US" sz="2600" dirty="0" smtClean="0"/>
              <a:t>5: Conflicts with friends</a:t>
            </a:r>
          </a:p>
          <a:p>
            <a:pPr lvl="1"/>
            <a:r>
              <a:rPr lang="en-US" sz="2500" b="1" dirty="0" smtClean="0"/>
              <a:t>Groups will have a few minutes to create their list</a:t>
            </a:r>
            <a:endParaRPr lang="en-US" sz="2500" b="1" dirty="0"/>
          </a:p>
        </p:txBody>
      </p:sp>
    </p:spTree>
    <p:extLst>
      <p:ext uri="{BB962C8B-B14F-4D97-AF65-F5344CB8AC3E}">
        <p14:creationId xmlns:p14="http://schemas.microsoft.com/office/powerpoint/2010/main" val="21751516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Share Your Work…</a:t>
            </a:r>
            <a:endParaRPr lang="en-US" dirty="0"/>
          </a:p>
        </p:txBody>
      </p:sp>
      <p:sp>
        <p:nvSpPr>
          <p:cNvPr id="8" name="Content Placeholder 7"/>
          <p:cNvSpPr>
            <a:spLocks noGrp="1"/>
          </p:cNvSpPr>
          <p:nvPr>
            <p:ph idx="1"/>
          </p:nvPr>
        </p:nvSpPr>
        <p:spPr>
          <a:xfrm>
            <a:off x="779463" y="1828800"/>
            <a:ext cx="7583488" cy="3962400"/>
          </a:xfrm>
        </p:spPr>
        <p:txBody>
          <a:bodyPr>
            <a:normAutofit lnSpcReduction="10000"/>
          </a:bodyPr>
          <a:lstStyle/>
          <a:p>
            <a:r>
              <a:rPr lang="en-US" sz="2800" dirty="0" smtClean="0">
                <a:effectLst/>
              </a:rPr>
              <a:t>I will call on groups to share</a:t>
            </a:r>
            <a:br>
              <a:rPr lang="en-US" sz="2800" dirty="0" smtClean="0">
                <a:effectLst/>
              </a:rPr>
            </a:br>
            <a:endParaRPr lang="en-US" sz="2800" dirty="0" smtClean="0">
              <a:effectLst/>
            </a:endParaRPr>
          </a:p>
          <a:p>
            <a:r>
              <a:rPr lang="en-US" sz="2800" dirty="0" smtClean="0">
                <a:effectLst/>
              </a:rPr>
              <a:t>Each group will have 1 minute </a:t>
            </a:r>
            <a:br>
              <a:rPr lang="en-US" sz="2800" dirty="0" smtClean="0">
                <a:effectLst/>
              </a:rPr>
            </a:br>
            <a:r>
              <a:rPr lang="en-US" sz="2800" dirty="0" smtClean="0">
                <a:effectLst/>
              </a:rPr>
              <a:t/>
            </a:r>
            <a:br>
              <a:rPr lang="en-US" sz="2800" dirty="0" smtClean="0">
                <a:effectLst/>
              </a:rPr>
            </a:br>
            <a:r>
              <a:rPr lang="en-US" sz="2800" dirty="0" smtClean="0"/>
              <a:t>1: Conflicts in the cafeteria</a:t>
            </a:r>
            <a:br>
              <a:rPr lang="en-US" sz="2800" dirty="0" smtClean="0"/>
            </a:br>
            <a:r>
              <a:rPr lang="en-US" sz="2800" dirty="0" smtClean="0"/>
              <a:t>2: Conflicts outside during lunch</a:t>
            </a:r>
            <a:br>
              <a:rPr lang="en-US" sz="2800" dirty="0" smtClean="0"/>
            </a:br>
            <a:r>
              <a:rPr lang="en-US" sz="2800" dirty="0" smtClean="0"/>
              <a:t>3: Conflicts in the classroom</a:t>
            </a:r>
            <a:br>
              <a:rPr lang="en-US" sz="2800" dirty="0" smtClean="0"/>
            </a:br>
            <a:r>
              <a:rPr lang="en-US" sz="2800" dirty="0" smtClean="0"/>
              <a:t>4: Conflicts with family</a:t>
            </a:r>
            <a:br>
              <a:rPr lang="en-US" sz="2800" dirty="0" smtClean="0"/>
            </a:br>
            <a:r>
              <a:rPr lang="en-US" sz="2800" dirty="0" smtClean="0"/>
              <a:t>5: Conflicts with friends</a:t>
            </a:r>
            <a:endParaRPr lang="en-US" sz="2800" dirty="0"/>
          </a:p>
        </p:txBody>
      </p:sp>
    </p:spTree>
    <p:extLst>
      <p:ext uri="{BB962C8B-B14F-4D97-AF65-F5344CB8AC3E}">
        <p14:creationId xmlns:p14="http://schemas.microsoft.com/office/powerpoint/2010/main" val="23644410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709384" cy="1283167"/>
          </a:xfrm>
        </p:spPr>
        <p:txBody>
          <a:bodyPr/>
          <a:lstStyle/>
          <a:p>
            <a:r>
              <a:rPr lang="en-US" dirty="0" smtClean="0"/>
              <a:t>Whole-Class Chat…</a:t>
            </a:r>
            <a:endParaRPr lang="en-US" dirty="0"/>
          </a:p>
        </p:txBody>
      </p:sp>
      <p:sp>
        <p:nvSpPr>
          <p:cNvPr id="3" name="Content Placeholder 2"/>
          <p:cNvSpPr>
            <a:spLocks noGrp="1"/>
          </p:cNvSpPr>
          <p:nvPr>
            <p:ph idx="1"/>
          </p:nvPr>
        </p:nvSpPr>
        <p:spPr>
          <a:xfrm>
            <a:off x="779463" y="1569720"/>
            <a:ext cx="7583488" cy="4572000"/>
          </a:xfrm>
        </p:spPr>
        <p:txBody>
          <a:bodyPr>
            <a:noAutofit/>
          </a:bodyPr>
          <a:lstStyle/>
          <a:p>
            <a:r>
              <a:rPr lang="en-US" sz="2800" dirty="0" smtClean="0"/>
              <a:t>Are most of the conflicts usually handled in positive or negative ways?</a:t>
            </a:r>
          </a:p>
          <a:p>
            <a:r>
              <a:rPr lang="en-US" sz="2800" dirty="0" smtClean="0"/>
              <a:t>Is conflict something we usually think of as something we like or something we don’t like?</a:t>
            </a:r>
          </a:p>
          <a:p>
            <a:r>
              <a:rPr lang="en-US" sz="2800" dirty="0" smtClean="0"/>
              <a:t>What are some consequences of handling conflict by bottling it up or by blowing up?</a:t>
            </a:r>
            <a:endParaRPr lang="en-US" sz="2800" dirty="0"/>
          </a:p>
        </p:txBody>
      </p:sp>
    </p:spTree>
    <p:extLst>
      <p:ext uri="{BB962C8B-B14F-4D97-AF65-F5344CB8AC3E}">
        <p14:creationId xmlns:p14="http://schemas.microsoft.com/office/powerpoint/2010/main" val="1051114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Always Hope…</a:t>
            </a:r>
            <a:endParaRPr lang="en-US" dirty="0"/>
          </a:p>
        </p:txBody>
      </p:sp>
      <p:sp>
        <p:nvSpPr>
          <p:cNvPr id="3" name="Content Placeholder 2"/>
          <p:cNvSpPr>
            <a:spLocks noGrp="1"/>
          </p:cNvSpPr>
          <p:nvPr>
            <p:ph idx="1"/>
          </p:nvPr>
        </p:nvSpPr>
        <p:spPr>
          <a:xfrm>
            <a:off x="779463" y="1828800"/>
            <a:ext cx="7583488" cy="5029200"/>
          </a:xfrm>
        </p:spPr>
        <p:txBody>
          <a:bodyPr>
            <a:noAutofit/>
          </a:bodyPr>
          <a:lstStyle/>
          <a:p>
            <a:r>
              <a:rPr lang="en-US" sz="2800" dirty="0" smtClean="0"/>
              <a:t>Take a few minutes, as a group, to write down how the conflict you worked on could have been handled in </a:t>
            </a:r>
            <a:r>
              <a:rPr lang="en-US" sz="2800" u="sng" dirty="0" smtClean="0"/>
              <a:t>positive</a:t>
            </a:r>
            <a:r>
              <a:rPr lang="en-US" sz="2800" dirty="0" smtClean="0"/>
              <a:t> ways.</a:t>
            </a:r>
          </a:p>
          <a:p>
            <a:pPr lvl="1"/>
            <a:r>
              <a:rPr lang="en-US" sz="2400" b="1" dirty="0" smtClean="0"/>
              <a:t>What is a possible </a:t>
            </a:r>
            <a:r>
              <a:rPr lang="en-US" sz="2400" b="1" u="sng" dirty="0" smtClean="0"/>
              <a:t>positive response </a:t>
            </a:r>
            <a:r>
              <a:rPr lang="en-US" sz="2400" b="1" dirty="0" smtClean="0"/>
              <a:t>to your conflict?</a:t>
            </a:r>
            <a:r>
              <a:rPr lang="en-US" sz="2400" dirty="0" smtClean="0"/>
              <a:t/>
            </a:r>
            <a:br>
              <a:rPr lang="en-US" sz="2400" dirty="0" smtClean="0"/>
            </a:br>
            <a:r>
              <a:rPr lang="en-US" sz="2400" dirty="0" smtClean="0"/>
              <a:t>Example: Staying calm during a conflict</a:t>
            </a:r>
            <a:br>
              <a:rPr lang="en-US" sz="2400" dirty="0" smtClean="0"/>
            </a:br>
            <a:endParaRPr lang="en-US" sz="2400" dirty="0" smtClean="0"/>
          </a:p>
          <a:p>
            <a:pPr lvl="1"/>
            <a:r>
              <a:rPr lang="en-US" sz="2400" b="1" dirty="0" smtClean="0"/>
              <a:t>What is a possible </a:t>
            </a:r>
            <a:r>
              <a:rPr lang="en-US" sz="2400" b="1" u="sng" dirty="0" smtClean="0"/>
              <a:t>result</a:t>
            </a:r>
            <a:r>
              <a:rPr lang="en-US" sz="2400" b="1" dirty="0" smtClean="0"/>
              <a:t> of using a positive response?</a:t>
            </a:r>
            <a:r>
              <a:rPr lang="en-US" sz="2400" dirty="0" smtClean="0"/>
              <a:t/>
            </a:r>
            <a:br>
              <a:rPr lang="en-US" sz="2400" dirty="0" smtClean="0"/>
            </a:br>
            <a:r>
              <a:rPr lang="en-US" sz="2400" dirty="0" smtClean="0"/>
              <a:t>Example: Everyone feels respected</a:t>
            </a:r>
            <a:br>
              <a:rPr lang="en-US" sz="2400" dirty="0" smtClean="0"/>
            </a:br>
            <a:endParaRPr lang="en-US" sz="2400" dirty="0" smtClean="0"/>
          </a:p>
          <a:p>
            <a:pPr lvl="1" algn="ctr">
              <a:buNone/>
            </a:pPr>
            <a:r>
              <a:rPr lang="en-US" sz="2400" i="1" dirty="0" smtClean="0"/>
              <a:t>**Groups will turn in their lists**</a:t>
            </a:r>
          </a:p>
        </p:txBody>
      </p:sp>
    </p:spTree>
    <p:extLst>
      <p:ext uri="{BB962C8B-B14F-4D97-AF65-F5344CB8AC3E}">
        <p14:creationId xmlns:p14="http://schemas.microsoft.com/office/powerpoint/2010/main" val="33288531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6" y="62753"/>
            <a:ext cx="8537078" cy="1283167"/>
          </a:xfrm>
        </p:spPr>
        <p:txBody>
          <a:bodyPr/>
          <a:lstStyle/>
          <a:p>
            <a:r>
              <a:rPr lang="en-US" dirty="0" smtClean="0"/>
              <a:t>Remember…</a:t>
            </a:r>
            <a:endParaRPr lang="en-US" dirty="0"/>
          </a:p>
        </p:txBody>
      </p:sp>
      <p:sp>
        <p:nvSpPr>
          <p:cNvPr id="3" name="Content Placeholder 2"/>
          <p:cNvSpPr>
            <a:spLocks noGrp="1"/>
          </p:cNvSpPr>
          <p:nvPr>
            <p:ph idx="1"/>
          </p:nvPr>
        </p:nvSpPr>
        <p:spPr>
          <a:xfrm>
            <a:off x="337626" y="1828801"/>
            <a:ext cx="8537078" cy="4332513"/>
          </a:xfrm>
        </p:spPr>
        <p:txBody>
          <a:bodyPr>
            <a:noAutofit/>
          </a:bodyPr>
          <a:lstStyle/>
          <a:p>
            <a:r>
              <a:rPr lang="en-US" sz="2800" dirty="0" smtClean="0"/>
              <a:t>Conflicts are a natural part of everyday life </a:t>
            </a:r>
            <a:r>
              <a:rPr lang="en-US" sz="2000" i="1" dirty="0" smtClean="0"/>
              <a:t/>
            </a:r>
            <a:br>
              <a:rPr lang="en-US" sz="2000" i="1" dirty="0" smtClean="0"/>
            </a:br>
            <a:r>
              <a:rPr lang="en-US" sz="2000" i="1" dirty="0" smtClean="0"/>
              <a:t>*The concern is not that we will experience conflicts, but how we will handle them*</a:t>
            </a:r>
            <a:endParaRPr lang="en-US" sz="2000" dirty="0" smtClean="0"/>
          </a:p>
          <a:p>
            <a:r>
              <a:rPr lang="en-US" sz="2700" dirty="0" smtClean="0"/>
              <a:t>Conflicts can be handled in positive or negative ways </a:t>
            </a:r>
            <a:r>
              <a:rPr lang="en-US" sz="2800" dirty="0" smtClean="0"/>
              <a:t/>
            </a:r>
            <a:br>
              <a:rPr lang="en-US" sz="2800" dirty="0" smtClean="0"/>
            </a:br>
            <a:r>
              <a:rPr lang="en-US" sz="2000" i="1" dirty="0" smtClean="0"/>
              <a:t>*Depending on how conflicts are handled, the outcomes will be creative or destructive*</a:t>
            </a:r>
            <a:endParaRPr lang="en-US" sz="2000" dirty="0" smtClean="0"/>
          </a:p>
          <a:p>
            <a:r>
              <a:rPr lang="en-US" sz="2800" dirty="0" smtClean="0"/>
              <a:t>Conflicts are an opportunity to learn and grow </a:t>
            </a:r>
            <a:r>
              <a:rPr lang="en-US" sz="2000" i="1" dirty="0" smtClean="0"/>
              <a:t>*Friendships and relationships can be strengthened and built when we positively respond to conflicts*</a:t>
            </a:r>
            <a:endParaRPr lang="en-US" sz="2000" dirty="0"/>
          </a:p>
        </p:txBody>
      </p:sp>
    </p:spTree>
    <p:extLst>
      <p:ext uri="{BB962C8B-B14F-4D97-AF65-F5344CB8AC3E}">
        <p14:creationId xmlns:p14="http://schemas.microsoft.com/office/powerpoint/2010/main" val="172203264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664</TotalTime>
  <Words>382</Words>
  <Application>Microsoft Macintosh PowerPoint</Application>
  <PresentationFormat>On-screen Show (4:3)</PresentationFormat>
  <Paragraphs>56</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Precedent</vt:lpstr>
      <vt:lpstr>Conflict  Something Destructive and Scary? A Chance to Learn, Grow &amp; Create? A Little Bit of Both? Let’s find out!</vt:lpstr>
      <vt:lpstr>Think About It…</vt:lpstr>
      <vt:lpstr>Definitions of Conflict</vt:lpstr>
      <vt:lpstr>The Point</vt:lpstr>
      <vt:lpstr>Groups…</vt:lpstr>
      <vt:lpstr>Share Your Work…</vt:lpstr>
      <vt:lpstr>Whole-Class Chat…</vt:lpstr>
      <vt:lpstr>There Is Always Hope…</vt:lpstr>
      <vt:lpstr>Remember…</vt:lpstr>
      <vt:lpstr>Get Your Pride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HMS After School Activities</dc:title>
  <dc:creator>Teacher</dc:creator>
  <cp:lastModifiedBy>Teacher</cp:lastModifiedBy>
  <cp:revision>45</cp:revision>
  <dcterms:created xsi:type="dcterms:W3CDTF">2014-12-12T00:27:31Z</dcterms:created>
  <dcterms:modified xsi:type="dcterms:W3CDTF">2015-02-12T16:47:29Z</dcterms:modified>
</cp:coreProperties>
</file>