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48D"/>
    <a:srgbClr val="000000"/>
    <a:srgbClr val="75E669"/>
    <a:srgbClr val="66E65B"/>
    <a:srgbClr val="97E66D"/>
    <a:srgbClr val="C46AFF"/>
    <a:srgbClr val="8E2FFF"/>
    <a:srgbClr val="D46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814" y="2691014"/>
            <a:ext cx="7772400" cy="1959352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Cell Structure and Function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013" y="4650846"/>
            <a:ext cx="6400800" cy="1473200"/>
          </a:xfrm>
        </p:spPr>
        <p:txBody>
          <a:bodyPr/>
          <a:lstStyle/>
          <a:p>
            <a:r>
              <a:rPr lang="en-US" dirty="0" smtClean="0"/>
              <a:t>Chapter 1, Lesson 2</a:t>
            </a:r>
          </a:p>
          <a:p>
            <a:r>
              <a:rPr lang="en-US" dirty="0" smtClean="0"/>
              <a:t>Looking Inside Cells</a:t>
            </a:r>
            <a:endParaRPr lang="en-US" dirty="0"/>
          </a:p>
        </p:txBody>
      </p:sp>
      <p:pic>
        <p:nvPicPr>
          <p:cNvPr id="5" name="Picture 4" descr="Eukaryotic_Cell_(animal)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5687" y1="72664" x2="35687" y2="72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199121"/>
            <a:ext cx="6697925" cy="43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6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19719" y="2675467"/>
            <a:ext cx="3389350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</a:t>
            </a:r>
            <a:r>
              <a:rPr lang="en-US" sz="3200" dirty="0"/>
              <a:t>organelle that converts food molecules into energy the cell can use to function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Mitochondria</a:t>
            </a:r>
            <a:r>
              <a:rPr lang="en-US" dirty="0"/>
              <a:t>: </a:t>
            </a:r>
          </a:p>
        </p:txBody>
      </p:sp>
      <p:pic>
        <p:nvPicPr>
          <p:cNvPr id="4" name="Picture 3" descr="Mitochondr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5" y="2252401"/>
            <a:ext cx="5112814" cy="387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439518"/>
            <a:ext cx="787566" cy="369332"/>
          </a:xfrm>
          <a:prstGeom prst="rect">
            <a:avLst/>
          </a:prstGeom>
          <a:solidFill>
            <a:srgbClr val="28348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6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1862" y="2675467"/>
            <a:ext cx="4256914" cy="345069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network of passageways that carries materials throughout the cell and help form many substances, and helps the attached ribosomes make proteins.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Endoplasmic reticulum</a:t>
            </a:r>
            <a:r>
              <a:rPr lang="en-US" dirty="0"/>
              <a:t>: </a:t>
            </a:r>
          </a:p>
        </p:txBody>
      </p:sp>
      <p:pic>
        <p:nvPicPr>
          <p:cNvPr id="8" name="Picture 7" descr="Screen Shot 2014-11-23 at 6.3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8" y="2423948"/>
            <a:ext cx="4268724" cy="27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8927" y="2675467"/>
            <a:ext cx="4815609" cy="3450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flattened </a:t>
            </a:r>
            <a:r>
              <a:rPr lang="en-US" sz="3200" dirty="0"/>
              <a:t>sacs and tubes that receive newly formed materials from the endoplasmic reticulum and </a:t>
            </a:r>
            <a:r>
              <a:rPr lang="en-US" sz="3200" b="1" dirty="0"/>
              <a:t>package and distribute</a:t>
            </a:r>
            <a:r>
              <a:rPr lang="en-US" sz="3200" dirty="0"/>
              <a:t> them to other parts of the cell.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Golgi apparatus: </a:t>
            </a:r>
            <a:endParaRPr lang="en-US" dirty="0"/>
          </a:p>
        </p:txBody>
      </p:sp>
      <p:pic>
        <p:nvPicPr>
          <p:cNvPr id="4" name="Picture 3" descr="112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1" y="2030301"/>
            <a:ext cx="3149229" cy="2101844"/>
          </a:xfrm>
          <a:prstGeom prst="rect">
            <a:avLst/>
          </a:prstGeom>
        </p:spPr>
      </p:pic>
      <p:pic>
        <p:nvPicPr>
          <p:cNvPr id="5" name="Picture 4" descr="golgi-Appartatus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9" y="4132145"/>
            <a:ext cx="3042761" cy="26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6" y="1768287"/>
            <a:ext cx="3012618" cy="249163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7821" y="2426943"/>
            <a:ext cx="4677302" cy="4199993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 smtClean="0"/>
              <a:t>In a Plant Cell: </a:t>
            </a:r>
            <a:r>
              <a:rPr lang="en-US" sz="3200" dirty="0" smtClean="0"/>
              <a:t>an </a:t>
            </a:r>
            <a:r>
              <a:rPr lang="en-US" sz="3200" dirty="0"/>
              <a:t>organelle that stores water, food, and waste products. Plant cells have only one large </a:t>
            </a:r>
            <a:r>
              <a:rPr lang="en-US" sz="3200" dirty="0" smtClean="0"/>
              <a:t>one.</a:t>
            </a:r>
          </a:p>
          <a:p>
            <a:r>
              <a:rPr lang="en-US" sz="3200" b="1" dirty="0" smtClean="0">
                <a:solidFill>
                  <a:srgbClr val="073E87"/>
                </a:solidFill>
              </a:rPr>
              <a:t>Animal Cell</a:t>
            </a:r>
            <a:r>
              <a:rPr lang="en-US" sz="3200" dirty="0" smtClean="0">
                <a:solidFill>
                  <a:srgbClr val="073E87"/>
                </a:solidFill>
              </a:rPr>
              <a:t>: </a:t>
            </a:r>
            <a:r>
              <a:rPr lang="en-US" sz="3200" dirty="0">
                <a:solidFill>
                  <a:srgbClr val="073E87"/>
                </a:solidFill>
              </a:rPr>
              <a:t>organelle, in </a:t>
            </a:r>
            <a:r>
              <a:rPr lang="en-US" sz="3200" u="sng" dirty="0">
                <a:solidFill>
                  <a:srgbClr val="073E87"/>
                </a:solidFill>
              </a:rPr>
              <a:t>some</a:t>
            </a:r>
            <a:r>
              <a:rPr lang="en-US" sz="3200" dirty="0">
                <a:solidFill>
                  <a:srgbClr val="073E87"/>
                </a:solidFill>
              </a:rPr>
              <a:t> animal cells, that stores food, water, waste, and other materials. Animal cells may have many small </a:t>
            </a:r>
            <a:r>
              <a:rPr lang="en-US" sz="3200" dirty="0" smtClean="0">
                <a:solidFill>
                  <a:srgbClr val="073E87"/>
                </a:solidFill>
              </a:rPr>
              <a:t>ones of these.</a:t>
            </a:r>
            <a:endParaRPr lang="en-US" sz="3200" dirty="0">
              <a:solidFill>
                <a:srgbClr val="073E87"/>
              </a:solidFill>
            </a:endParaRP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Vacuole</a:t>
            </a:r>
            <a:endParaRPr lang="en-US" sz="4800" b="1" dirty="0"/>
          </a:p>
        </p:txBody>
      </p:sp>
      <p:pic>
        <p:nvPicPr>
          <p:cNvPr id="7" name="Picture 6" descr="1tqanjz1cpop6g7gq5826l96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259924"/>
            <a:ext cx="3126217" cy="23670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011743" y="2087422"/>
            <a:ext cx="905284" cy="741916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78132" y="4025448"/>
            <a:ext cx="905284" cy="741916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58859" y="4259924"/>
            <a:ext cx="905284" cy="741916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78720" y="5001840"/>
            <a:ext cx="905284" cy="741916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8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1" y="3005386"/>
            <a:ext cx="3568700" cy="22733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7165" y="2426943"/>
            <a:ext cx="5217958" cy="4199993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/>
              <a:t>organelle that contains chemicals that break down food particles and worn- out cell parts. </a:t>
            </a:r>
            <a:endParaRPr lang="en-US" sz="3800" b="1" dirty="0" smtClean="0"/>
          </a:p>
          <a:p>
            <a:r>
              <a:rPr lang="en-US" sz="3800" b="1" dirty="0" smtClean="0"/>
              <a:t>Plant Cell: </a:t>
            </a:r>
            <a:r>
              <a:rPr lang="en-US" sz="3800" dirty="0" smtClean="0"/>
              <a:t>Not </a:t>
            </a:r>
            <a:r>
              <a:rPr lang="en-US" sz="3800" dirty="0"/>
              <a:t>all plant cells </a:t>
            </a:r>
            <a:r>
              <a:rPr lang="en-US" sz="3800" dirty="0" smtClean="0"/>
              <a:t>have these.</a:t>
            </a:r>
          </a:p>
          <a:p>
            <a:r>
              <a:rPr lang="en-US" sz="3800" b="1" dirty="0" smtClean="0">
                <a:solidFill>
                  <a:srgbClr val="073E87"/>
                </a:solidFill>
              </a:rPr>
              <a:t>Animal Cell</a:t>
            </a:r>
            <a:r>
              <a:rPr lang="en-US" sz="3800" dirty="0" smtClean="0">
                <a:solidFill>
                  <a:srgbClr val="073E87"/>
                </a:solidFill>
              </a:rPr>
              <a:t>: </a:t>
            </a:r>
            <a:r>
              <a:rPr lang="en-US" sz="3800" dirty="0" smtClean="0"/>
              <a:t>These </a:t>
            </a:r>
            <a:r>
              <a:rPr lang="en-US" sz="3800" dirty="0"/>
              <a:t>are found in all animal cells and are more numerous in animal cells than plant cells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Lysosomes</a:t>
            </a:r>
            <a:r>
              <a:rPr lang="en-US" sz="4800" dirty="0"/>
              <a:t>: </a:t>
            </a:r>
            <a:endParaRPr lang="en-US" sz="4800" b="1" dirty="0"/>
          </a:p>
        </p:txBody>
      </p:sp>
      <p:pic>
        <p:nvPicPr>
          <p:cNvPr id="4" name="Picture 3" descr="lysoso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7" y="1442693"/>
            <a:ext cx="2882900" cy="1968500"/>
          </a:xfrm>
          <a:prstGeom prst="rect">
            <a:avLst/>
          </a:prstGeom>
        </p:spPr>
      </p:pic>
      <p:pic>
        <p:nvPicPr>
          <p:cNvPr id="5" name="Picture 4" descr="image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76" y="5357778"/>
            <a:ext cx="1848289" cy="126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3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798" y="2675466"/>
            <a:ext cx="3779125" cy="375027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an </a:t>
            </a:r>
            <a:r>
              <a:rPr lang="en-US" sz="3200" dirty="0"/>
              <a:t>organelle that captures energy from sunlight, and uses it to produce food for the cell. This is what makes the plant cells green.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Chloroplast</a:t>
            </a:r>
            <a:r>
              <a:rPr lang="en-US" dirty="0"/>
              <a:t>: </a:t>
            </a:r>
          </a:p>
        </p:txBody>
      </p:sp>
      <p:pic>
        <p:nvPicPr>
          <p:cNvPr id="4" name="Picture 3" descr="U3CP5-1_ChloroplastStructu_k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8" y="4222571"/>
            <a:ext cx="3873129" cy="2472347"/>
          </a:xfrm>
          <a:prstGeom prst="rect">
            <a:avLst/>
          </a:prstGeom>
        </p:spPr>
      </p:pic>
      <p:pic>
        <p:nvPicPr>
          <p:cNvPr id="5" name="Picture 4" descr="Unknown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1" y="2114371"/>
            <a:ext cx="3860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9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uorescentCe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54" y="3629095"/>
            <a:ext cx="3030828" cy="303082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71774" y="2675466"/>
            <a:ext cx="3017614" cy="3883565"/>
          </a:xfrm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dirty="0"/>
              <a:t>type of protein framework inside of animal cells to give them their shape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Cytoskeleton</a:t>
            </a:r>
            <a:r>
              <a:rPr lang="en-US" dirty="0"/>
              <a:t>: </a:t>
            </a:r>
          </a:p>
        </p:txBody>
      </p:sp>
      <p:pic>
        <p:nvPicPr>
          <p:cNvPr id="4" name="Picture 3" descr="i26_i23_ch1_cytoskele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5" y="2175446"/>
            <a:ext cx="3950385" cy="24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5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3135" y="2675467"/>
            <a:ext cx="4848827" cy="3450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stiff </a:t>
            </a:r>
            <a:r>
              <a:rPr lang="en-US" sz="3200" dirty="0"/>
              <a:t>wall that surrounds the cell membrane and provides support and protection for the cell. Many materials, like water and oxygen, can pass through it.</a:t>
            </a:r>
            <a:r>
              <a:rPr lang="en-US" sz="32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" y="2838248"/>
            <a:ext cx="4038600" cy="24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6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3780" y="2675467"/>
            <a:ext cx="4840756" cy="3450696"/>
          </a:xfrm>
        </p:spPr>
        <p:txBody>
          <a:bodyPr>
            <a:noAutofit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thin membrane that controls what can enter or leave the cell, like food water oxygen and waste. It forms the boundary that protects and separates the cell from the outside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1332"/>
            <a:ext cx="2384387" cy="2190783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5" y="4135801"/>
            <a:ext cx="3728526" cy="21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0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73192" y="2675467"/>
            <a:ext cx="4307208" cy="3450696"/>
          </a:xfrm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dirty="0"/>
              <a:t>large oval structure that acts as the control center of the cell, directs all activities.  (Like the </a:t>
            </a:r>
            <a:r>
              <a:rPr lang="en-US" sz="3200" b="1" dirty="0"/>
              <a:t>BRAIN</a:t>
            </a:r>
            <a:r>
              <a:rPr lang="en-US" sz="3200" dirty="0"/>
              <a:t> of a cell)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Nucleus</a:t>
            </a:r>
            <a:endParaRPr lang="en-US" dirty="0"/>
          </a:p>
        </p:txBody>
      </p:sp>
      <p:pic>
        <p:nvPicPr>
          <p:cNvPr id="4" name="Picture 3" descr="1-cell-nucle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8" y="2161927"/>
            <a:ext cx="3370263" cy="34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86941" y="2675467"/>
            <a:ext cx="4093460" cy="345069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thin, porous, protective membrane around the nucleus that allows certain materials to pass in and out.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Nuclear Envelope</a:t>
            </a:r>
            <a:r>
              <a:rPr lang="en-US" dirty="0"/>
              <a:t>: </a:t>
            </a:r>
          </a:p>
        </p:txBody>
      </p:sp>
      <p:pic>
        <p:nvPicPr>
          <p:cNvPr id="4" name="Picture 3" descr="nucl_me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0" y="2566952"/>
            <a:ext cx="3797505" cy="32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0688" y="2675467"/>
            <a:ext cx="4470662" cy="3450696"/>
          </a:xfrm>
        </p:spPr>
        <p:txBody>
          <a:bodyPr/>
          <a:lstStyle/>
          <a:p>
            <a:r>
              <a:rPr lang="en-US" sz="3200" dirty="0" smtClean="0"/>
              <a:t>thin </a:t>
            </a:r>
            <a:r>
              <a:rPr lang="en-US" sz="3200" dirty="0"/>
              <a:t>strands floating in the nucleus that contains genetic materials for directing a cell’s functions.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Chromatin</a:t>
            </a:r>
            <a:r>
              <a:rPr lang="en-US" dirty="0"/>
              <a:t>: </a:t>
            </a:r>
          </a:p>
        </p:txBody>
      </p:sp>
      <p:pic>
        <p:nvPicPr>
          <p:cNvPr id="4" name="Picture 3" descr="2Chromat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3" y="2329213"/>
            <a:ext cx="4254036" cy="33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5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1034" y="2675467"/>
            <a:ext cx="4043167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round structure in the nucleus that makes ribosomes and sends them to the E.R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Nucleolus</a:t>
            </a:r>
            <a:r>
              <a:rPr lang="en-US" dirty="0"/>
              <a:t>: </a:t>
            </a:r>
          </a:p>
        </p:txBody>
      </p:sp>
      <p:pic>
        <p:nvPicPr>
          <p:cNvPr id="4" name="Picture 3" descr="1155340_ori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3" y="2726559"/>
            <a:ext cx="4018121" cy="33996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791293" y="2426943"/>
            <a:ext cx="1634541" cy="228862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50049" y="4023947"/>
            <a:ext cx="880139" cy="251497"/>
          </a:xfrm>
          <a:prstGeom prst="rect">
            <a:avLst/>
          </a:prstGeom>
          <a:solidFill>
            <a:srgbClr val="C46AFF">
              <a:alpha val="9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7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8476" y="2675467"/>
            <a:ext cx="3917433" cy="345069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small</a:t>
            </a:r>
            <a:r>
              <a:rPr lang="en-US" sz="3200" dirty="0"/>
              <a:t>, round structures that make proteins. They can be attached to the E.R. or floating in the cytoplasm.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Ribosomes</a:t>
            </a:r>
            <a:r>
              <a:rPr lang="en-US" dirty="0"/>
              <a:t>: </a:t>
            </a:r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5" y="2360280"/>
            <a:ext cx="4588644" cy="2367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2261" y="3961073"/>
            <a:ext cx="1735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8876" y="3307181"/>
            <a:ext cx="641243" cy="251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119" y="3333833"/>
            <a:ext cx="817270" cy="224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4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6059" y="2675467"/>
            <a:ext cx="4244341" cy="3450696"/>
          </a:xfrm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dirty="0"/>
              <a:t>gel “like” fluid where many organelles are found.  This fluid is in constant motion.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Cytoplasm</a:t>
            </a:r>
            <a:r>
              <a:rPr lang="en-US" dirty="0"/>
              <a:t>: </a:t>
            </a:r>
          </a:p>
        </p:txBody>
      </p:sp>
      <p:pic>
        <p:nvPicPr>
          <p:cNvPr id="4" name="Picture 3" descr="cytoplas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0" y="2200654"/>
            <a:ext cx="3747242" cy="3747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7046" y="5029934"/>
            <a:ext cx="1219619" cy="369332"/>
          </a:xfrm>
          <a:prstGeom prst="rect">
            <a:avLst/>
          </a:prstGeom>
          <a:solidFill>
            <a:srgbClr val="75E66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06459" y="1458681"/>
            <a:ext cx="641243" cy="1546704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6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109</TotalTime>
  <Words>434</Words>
  <Application>Microsoft Macintosh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Cell Structure and Function</vt:lpstr>
      <vt:lpstr>Cell Wall</vt:lpstr>
      <vt:lpstr>Cell Membrane</vt:lpstr>
      <vt:lpstr>Nucleus</vt:lpstr>
      <vt:lpstr>Nuclear Envelope: </vt:lpstr>
      <vt:lpstr>Chromatin: </vt:lpstr>
      <vt:lpstr>Nucleolus: </vt:lpstr>
      <vt:lpstr>Ribosomes: </vt:lpstr>
      <vt:lpstr>Cytoplasm: </vt:lpstr>
      <vt:lpstr>Mitochondria: </vt:lpstr>
      <vt:lpstr>Endoplasmic reticulum: </vt:lpstr>
      <vt:lpstr>Golgi apparatus: </vt:lpstr>
      <vt:lpstr>Vacuole</vt:lpstr>
      <vt:lpstr>Lysosomes: </vt:lpstr>
      <vt:lpstr>Chloroplast: </vt:lpstr>
      <vt:lpstr>Cytoskeleton: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and Function</dc:title>
  <dc:creator>Kim Brown</dc:creator>
  <cp:lastModifiedBy>Kim Brown</cp:lastModifiedBy>
  <cp:revision>20</cp:revision>
  <dcterms:created xsi:type="dcterms:W3CDTF">2014-11-24T01:25:43Z</dcterms:created>
  <dcterms:modified xsi:type="dcterms:W3CDTF">2014-11-24T03:14:44Z</dcterms:modified>
</cp:coreProperties>
</file>